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5"/>
  </p:notesMasterIdLst>
  <p:sldIdLst>
    <p:sldId id="379" r:id="rId2"/>
    <p:sldId id="489" r:id="rId3"/>
    <p:sldId id="491" r:id="rId4"/>
    <p:sldId id="492" r:id="rId5"/>
    <p:sldId id="493" r:id="rId6"/>
    <p:sldId id="494" r:id="rId7"/>
    <p:sldId id="495" r:id="rId8"/>
    <p:sldId id="496" r:id="rId9"/>
    <p:sldId id="497" r:id="rId10"/>
    <p:sldId id="498" r:id="rId11"/>
    <p:sldId id="499" r:id="rId12"/>
    <p:sldId id="500" r:id="rId13"/>
    <p:sldId id="501" r:id="rId14"/>
    <p:sldId id="502" r:id="rId15"/>
    <p:sldId id="503" r:id="rId16"/>
    <p:sldId id="505" r:id="rId17"/>
    <p:sldId id="506" r:id="rId18"/>
    <p:sldId id="507" r:id="rId19"/>
    <p:sldId id="508" r:id="rId20"/>
    <p:sldId id="509" r:id="rId21"/>
    <p:sldId id="513" r:id="rId22"/>
    <p:sldId id="510" r:id="rId23"/>
    <p:sldId id="515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098EB7"/>
    <a:srgbClr val="BB05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5" autoAdjust="0"/>
    <p:restoredTop sz="85377" autoAdjust="0"/>
  </p:normalViewPr>
  <p:slideViewPr>
    <p:cSldViewPr>
      <p:cViewPr varScale="1">
        <p:scale>
          <a:sx n="74" d="100"/>
          <a:sy n="74" d="100"/>
        </p:scale>
        <p:origin x="1699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5EDCD3-8C65-4674-B082-4EB263C65E5D}" type="datetimeFigureOut">
              <a:rPr lang="en-US" smtClean="0"/>
              <a:pPr/>
              <a:t>3/15/2019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875830-4911-4719-8226-D03380F6616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364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(1 </a:t>
            </a:r>
            <a:r>
              <a:rPr lang="en-US" dirty="0" err="1"/>
              <a:t>phút</a:t>
            </a:r>
            <a:r>
              <a:rPr lang="en-US" dirty="0"/>
              <a:t>)=</a:t>
            </a:r>
            <a:r>
              <a:rPr lang="en-US" dirty="0" err="1"/>
              <a:t>hết</a:t>
            </a:r>
            <a:r>
              <a:rPr lang="en-US" baseline="0" dirty="0"/>
              <a:t> </a:t>
            </a:r>
            <a:r>
              <a:rPr lang="en-US" baseline="0" dirty="0" err="1"/>
              <a:t>phút</a:t>
            </a:r>
            <a:r>
              <a:rPr lang="en-US" baseline="0" dirty="0"/>
              <a:t> 6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57334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7163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Vì</a:t>
            </a:r>
            <a:r>
              <a:rPr lang="en-US" baseline="0" dirty="0"/>
              <a:t> </a:t>
            </a:r>
            <a:r>
              <a:rPr lang="en-US" baseline="0" dirty="0" err="1"/>
              <a:t>ko</a:t>
            </a:r>
            <a:r>
              <a:rPr lang="en-US" baseline="0" dirty="0"/>
              <a:t> </a:t>
            </a:r>
            <a:r>
              <a:rPr lang="en-US" baseline="0" dirty="0" err="1"/>
              <a:t>tiếp</a:t>
            </a:r>
            <a:r>
              <a:rPr lang="en-US" baseline="0" dirty="0"/>
              <a:t> </a:t>
            </a:r>
            <a:r>
              <a:rPr lang="en-US" baseline="0" dirty="0" err="1"/>
              <a:t>xúc</a:t>
            </a:r>
            <a:r>
              <a:rPr lang="en-US" baseline="0" dirty="0"/>
              <a:t> </a:t>
            </a:r>
            <a:r>
              <a:rPr lang="en-US" baseline="0" dirty="0" err="1"/>
              <a:t>cùng</a:t>
            </a:r>
            <a:r>
              <a:rPr lang="en-US" baseline="0" dirty="0"/>
              <a:t> </a:t>
            </a:r>
            <a:r>
              <a:rPr lang="en-US" baseline="0" dirty="0" err="1"/>
              <a:t>lúc</a:t>
            </a:r>
            <a:r>
              <a:rPr lang="en-US" baseline="0" dirty="0"/>
              <a:t> </a:t>
            </a:r>
            <a:r>
              <a:rPr lang="en-US" baseline="0" dirty="0" err="1"/>
              <a:t>với</a:t>
            </a:r>
            <a:r>
              <a:rPr lang="en-US" baseline="0" dirty="0"/>
              <a:t> </a:t>
            </a:r>
            <a:r>
              <a:rPr lang="en-US" baseline="0" dirty="0" err="1"/>
              <a:t>nước</a:t>
            </a:r>
            <a:r>
              <a:rPr lang="en-US" baseline="0" dirty="0"/>
              <a:t> </a:t>
            </a:r>
            <a:r>
              <a:rPr lang="en-US" baseline="0" dirty="0" err="1"/>
              <a:t>và</a:t>
            </a:r>
            <a:r>
              <a:rPr lang="en-US" baseline="0" dirty="0"/>
              <a:t> </a:t>
            </a:r>
            <a:r>
              <a:rPr lang="en-US" baseline="0" dirty="0" err="1"/>
              <a:t>ko</a:t>
            </a:r>
            <a:r>
              <a:rPr lang="en-US" baseline="0" dirty="0"/>
              <a:t> </a:t>
            </a:r>
            <a:r>
              <a:rPr lang="en-US" baseline="0" dirty="0" err="1"/>
              <a:t>khí</a:t>
            </a:r>
            <a:r>
              <a:rPr lang="en-US" baseline="0" dirty="0"/>
              <a:t> </a:t>
            </a:r>
            <a:r>
              <a:rPr lang="en-US" baseline="0" dirty="0" err="1"/>
              <a:t>nên</a:t>
            </a:r>
            <a:r>
              <a:rPr lang="en-US" baseline="0" dirty="0"/>
              <a:t> </a:t>
            </a:r>
            <a:r>
              <a:rPr lang="en-US" baseline="0" dirty="0" err="1"/>
              <a:t>tốc</a:t>
            </a:r>
            <a:r>
              <a:rPr lang="en-US" baseline="0" dirty="0"/>
              <a:t> </a:t>
            </a:r>
            <a:r>
              <a:rPr lang="en-US" baseline="0" dirty="0" err="1"/>
              <a:t>độ</a:t>
            </a:r>
            <a:r>
              <a:rPr lang="en-US" baseline="0" dirty="0"/>
              <a:t> </a:t>
            </a:r>
            <a:r>
              <a:rPr lang="en-US" baseline="0" dirty="0" err="1"/>
              <a:t>ăn</a:t>
            </a:r>
            <a:r>
              <a:rPr lang="en-US" baseline="0" dirty="0"/>
              <a:t> </a:t>
            </a:r>
            <a:r>
              <a:rPr lang="en-US" baseline="0" dirty="0" err="1"/>
              <a:t>mòn</a:t>
            </a:r>
            <a:r>
              <a:rPr lang="en-US" baseline="0" dirty="0"/>
              <a:t> </a:t>
            </a:r>
            <a:r>
              <a:rPr lang="en-US" baseline="0" dirty="0" err="1"/>
              <a:t>diễn</a:t>
            </a:r>
            <a:r>
              <a:rPr lang="en-US" baseline="0" dirty="0"/>
              <a:t> </a:t>
            </a:r>
            <a:r>
              <a:rPr lang="en-US" baseline="0" dirty="0" err="1"/>
              <a:t>ra</a:t>
            </a:r>
            <a:r>
              <a:rPr lang="en-US" baseline="0" dirty="0"/>
              <a:t> </a:t>
            </a:r>
            <a:r>
              <a:rPr lang="en-US" baseline="0" dirty="0" err="1"/>
              <a:t>chậm</a:t>
            </a:r>
            <a:r>
              <a:rPr lang="en-US" baseline="0" dirty="0"/>
              <a:t> </a:t>
            </a:r>
          </a:p>
          <a:p>
            <a:r>
              <a:rPr lang="en-US" baseline="0" dirty="0" err="1"/>
              <a:t>Bắt</a:t>
            </a:r>
            <a:r>
              <a:rPr lang="en-US" baseline="0" dirty="0"/>
              <a:t> </a:t>
            </a:r>
            <a:r>
              <a:rPr lang="en-US" baseline="0" dirty="0" err="1"/>
              <a:t>buộc</a:t>
            </a:r>
            <a:r>
              <a:rPr lang="en-US" baseline="0" dirty="0"/>
              <a:t> </a:t>
            </a:r>
            <a:r>
              <a:rPr lang="en-US" baseline="0" dirty="0" err="1"/>
              <a:t>sử</a:t>
            </a:r>
            <a:r>
              <a:rPr lang="en-US" baseline="0" dirty="0"/>
              <a:t> </a:t>
            </a:r>
            <a:r>
              <a:rPr lang="en-US" baseline="0" dirty="0" err="1"/>
              <a:t>dụng</a:t>
            </a:r>
            <a:r>
              <a:rPr lang="en-US" baseline="0" dirty="0"/>
              <a:t> </a:t>
            </a:r>
            <a:r>
              <a:rPr lang="en-US" baseline="0" dirty="0" err="1"/>
              <a:t>chung</a:t>
            </a:r>
            <a:r>
              <a:rPr lang="en-US" baseline="0" dirty="0"/>
              <a:t> </a:t>
            </a:r>
            <a:r>
              <a:rPr lang="en-US" baseline="0" dirty="0" err="1"/>
              <a:t>với</a:t>
            </a:r>
            <a:r>
              <a:rPr lang="en-US" baseline="0" dirty="0"/>
              <a:t> </a:t>
            </a:r>
            <a:r>
              <a:rPr lang="en-US" baseline="0" dirty="0" err="1"/>
              <a:t>tháp</a:t>
            </a:r>
            <a:r>
              <a:rPr lang="en-US" baseline="0" dirty="0"/>
              <a:t> </a:t>
            </a:r>
            <a:r>
              <a:rPr lang="en-US" baseline="0" dirty="0" err="1"/>
              <a:t>giải</a:t>
            </a:r>
            <a:r>
              <a:rPr lang="en-US" baseline="0" dirty="0"/>
              <a:t> </a:t>
            </a:r>
            <a:r>
              <a:rPr lang="en-US" baseline="0" dirty="0" err="1"/>
              <a:t>nhiệt</a:t>
            </a:r>
            <a:r>
              <a:rPr lang="en-US" baseline="0" dirty="0"/>
              <a:t> </a:t>
            </a:r>
            <a:r>
              <a:rPr lang="en-US" baseline="0" dirty="0" err="1"/>
              <a:t>nên</a:t>
            </a:r>
            <a:r>
              <a:rPr lang="en-US" baseline="0" dirty="0"/>
              <a:t> </a:t>
            </a:r>
            <a:r>
              <a:rPr lang="en-US" baseline="0" dirty="0" err="1"/>
              <a:t>có</a:t>
            </a:r>
            <a:r>
              <a:rPr lang="en-US" baseline="0" dirty="0"/>
              <a:t> </a:t>
            </a:r>
            <a:r>
              <a:rPr lang="en-US" baseline="0" dirty="0" err="1"/>
              <a:t>các</a:t>
            </a:r>
            <a:r>
              <a:rPr lang="en-US" baseline="0" dirty="0"/>
              <a:t> </a:t>
            </a:r>
            <a:r>
              <a:rPr lang="en-US" baseline="0" dirty="0" err="1"/>
              <a:t>thiết</a:t>
            </a:r>
            <a:r>
              <a:rPr lang="en-US" baseline="0" dirty="0"/>
              <a:t> </a:t>
            </a:r>
            <a:r>
              <a:rPr lang="en-US" baseline="0" dirty="0" err="1"/>
              <a:t>bị</a:t>
            </a:r>
            <a:r>
              <a:rPr lang="en-US" baseline="0" dirty="0"/>
              <a:t> </a:t>
            </a:r>
            <a:r>
              <a:rPr lang="en-US" baseline="0" dirty="0" err="1"/>
              <a:t>đi</a:t>
            </a:r>
            <a:r>
              <a:rPr lang="en-US" baseline="0" dirty="0"/>
              <a:t> </a:t>
            </a:r>
            <a:r>
              <a:rPr lang="en-US" baseline="0" dirty="0" err="1"/>
              <a:t>kèm</a:t>
            </a:r>
            <a:r>
              <a:rPr lang="en-US" baseline="0" dirty="0"/>
              <a:t> </a:t>
            </a:r>
            <a:r>
              <a:rPr lang="en-US" baseline="0" dirty="0" err="1"/>
              <a:t>gây</a:t>
            </a:r>
            <a:r>
              <a:rPr lang="en-US" baseline="0" dirty="0"/>
              <a:t> </a:t>
            </a:r>
            <a:r>
              <a:rPr lang="en-US" baseline="0" dirty="0" err="1"/>
              <a:t>tốn</a:t>
            </a:r>
            <a:r>
              <a:rPr lang="en-US" baseline="0" dirty="0"/>
              <a:t> </a:t>
            </a:r>
            <a:r>
              <a:rPr lang="en-US" baseline="0" dirty="0" err="1"/>
              <a:t>kém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73663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Bình</a:t>
            </a:r>
            <a:r>
              <a:rPr lang="en-US" baseline="0" dirty="0"/>
              <a:t> </a:t>
            </a:r>
            <a:r>
              <a:rPr lang="en-US" baseline="0" dirty="0" err="1"/>
              <a:t>ngưng</a:t>
            </a:r>
            <a:r>
              <a:rPr lang="en-US" baseline="0" dirty="0"/>
              <a:t> </a:t>
            </a:r>
            <a:r>
              <a:rPr lang="en-US" baseline="0" dirty="0" err="1"/>
              <a:t>thường</a:t>
            </a:r>
            <a:r>
              <a:rPr lang="en-US" baseline="0" dirty="0"/>
              <a:t> </a:t>
            </a:r>
            <a:r>
              <a:rPr lang="en-US" baseline="0" dirty="0" err="1"/>
              <a:t>bị</a:t>
            </a:r>
            <a:r>
              <a:rPr lang="en-US" baseline="0" dirty="0"/>
              <a:t> rung </a:t>
            </a:r>
            <a:r>
              <a:rPr lang="en-US" baseline="0" dirty="0" err="1"/>
              <a:t>lắc</a:t>
            </a:r>
            <a:r>
              <a:rPr lang="en-US" baseline="0" dirty="0"/>
              <a:t> </a:t>
            </a:r>
            <a:r>
              <a:rPr lang="en-US" baseline="0" dirty="0" err="1"/>
              <a:t>khi</a:t>
            </a:r>
            <a:r>
              <a:rPr lang="en-US" baseline="0" dirty="0"/>
              <a:t> </a:t>
            </a:r>
            <a:r>
              <a:rPr lang="en-US" baseline="0" dirty="0" err="1"/>
              <a:t>có</a:t>
            </a:r>
            <a:r>
              <a:rPr lang="en-US" baseline="0" dirty="0"/>
              <a:t> </a:t>
            </a:r>
            <a:r>
              <a:rPr lang="en-US" baseline="0" dirty="0" err="1"/>
              <a:t>khí</a:t>
            </a:r>
            <a:r>
              <a:rPr lang="en-US" baseline="0" dirty="0"/>
              <a:t> </a:t>
            </a:r>
            <a:r>
              <a:rPr lang="en-US" baseline="0" dirty="0" err="1"/>
              <a:t>không</a:t>
            </a:r>
            <a:r>
              <a:rPr lang="en-US" baseline="0" dirty="0"/>
              <a:t> </a:t>
            </a:r>
            <a:r>
              <a:rPr lang="en-US" baseline="0" dirty="0" err="1"/>
              <a:t>ngưng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4843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Nước</a:t>
            </a:r>
            <a:r>
              <a:rPr lang="en-US" dirty="0"/>
              <a:t> </a:t>
            </a:r>
            <a:r>
              <a:rPr lang="en-US" dirty="0" err="1"/>
              <a:t>xả</a:t>
            </a:r>
            <a:r>
              <a:rPr lang="en-US" baseline="0" dirty="0"/>
              <a:t> </a:t>
            </a:r>
            <a:r>
              <a:rPr lang="en-US" baseline="0" dirty="0" err="1"/>
              <a:t>bỏ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0742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Môi</a:t>
            </a:r>
            <a:r>
              <a:rPr lang="en-US" baseline="0" dirty="0"/>
              <a:t> </a:t>
            </a:r>
            <a:r>
              <a:rPr lang="en-US" baseline="0" dirty="0" err="1"/>
              <a:t>chất</a:t>
            </a:r>
            <a:r>
              <a:rPr lang="en-US" baseline="0" dirty="0"/>
              <a:t> </a:t>
            </a:r>
            <a:r>
              <a:rPr lang="en-US" baseline="0" dirty="0" err="1"/>
              <a:t>ngưng</a:t>
            </a:r>
            <a:r>
              <a:rPr lang="en-US" baseline="0" dirty="0"/>
              <a:t> </a:t>
            </a:r>
            <a:r>
              <a:rPr lang="en-US" baseline="0" dirty="0" err="1"/>
              <a:t>tụ</a:t>
            </a:r>
            <a:r>
              <a:rPr lang="en-US" baseline="0" dirty="0"/>
              <a:t> </a:t>
            </a:r>
            <a:r>
              <a:rPr lang="en-US" baseline="0" dirty="0" err="1"/>
              <a:t>bên</a:t>
            </a:r>
            <a:r>
              <a:rPr lang="en-US" baseline="0" dirty="0"/>
              <a:t> </a:t>
            </a:r>
            <a:r>
              <a:rPr lang="en-US" baseline="0" dirty="0" err="1"/>
              <a:t>ngoài</a:t>
            </a:r>
            <a:r>
              <a:rPr lang="en-US" baseline="0" dirty="0"/>
              <a:t> </a:t>
            </a:r>
            <a:r>
              <a:rPr lang="en-US" baseline="0" dirty="0" err="1"/>
              <a:t>ống</a:t>
            </a:r>
            <a:r>
              <a:rPr lang="en-US" baseline="0" dirty="0"/>
              <a:t> </a:t>
            </a:r>
            <a:r>
              <a:rPr lang="en-US" baseline="0" dirty="0" err="1"/>
              <a:t>nhỏ</a:t>
            </a:r>
            <a:r>
              <a:rPr lang="en-US" baseline="0" dirty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6916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Vì</a:t>
            </a:r>
            <a:r>
              <a:rPr lang="en-US" baseline="0" dirty="0"/>
              <a:t> </a:t>
            </a:r>
            <a:r>
              <a:rPr lang="en-US" baseline="0" dirty="0" err="1"/>
              <a:t>ăn</a:t>
            </a:r>
            <a:r>
              <a:rPr lang="en-US" baseline="0" dirty="0"/>
              <a:t> </a:t>
            </a:r>
            <a:r>
              <a:rPr lang="en-US" baseline="0" dirty="0" err="1"/>
              <a:t>mòn</a:t>
            </a:r>
            <a:r>
              <a:rPr lang="en-US" baseline="0" dirty="0"/>
              <a:t> </a:t>
            </a:r>
            <a:r>
              <a:rPr lang="en-US" baseline="0" dirty="0" err="1"/>
              <a:t>hóa</a:t>
            </a:r>
            <a:r>
              <a:rPr lang="en-US" baseline="0" dirty="0"/>
              <a:t> </a:t>
            </a:r>
            <a:r>
              <a:rPr lang="en-US" baseline="0" dirty="0" err="1"/>
              <a:t>học</a:t>
            </a:r>
            <a:r>
              <a:rPr lang="en-US" baseline="0" dirty="0"/>
              <a:t> </a:t>
            </a:r>
            <a:r>
              <a:rPr lang="en-US" baseline="0" dirty="0" err="1"/>
              <a:t>nên</a:t>
            </a:r>
            <a:r>
              <a:rPr lang="en-US" baseline="0" dirty="0"/>
              <a:t> </a:t>
            </a:r>
            <a:r>
              <a:rPr lang="en-US" baseline="0" dirty="0" err="1"/>
              <a:t>ống</a:t>
            </a:r>
            <a:r>
              <a:rPr lang="en-US" baseline="0" dirty="0"/>
              <a:t> </a:t>
            </a:r>
            <a:r>
              <a:rPr lang="en-US" baseline="0" dirty="0" err="1"/>
              <a:t>thường</a:t>
            </a:r>
            <a:r>
              <a:rPr lang="en-US" baseline="0" dirty="0"/>
              <a:t> dc </a:t>
            </a:r>
            <a:r>
              <a:rPr lang="en-US" baseline="0" dirty="0" err="1"/>
              <a:t>nhúng</a:t>
            </a:r>
            <a:r>
              <a:rPr lang="en-US" baseline="0" dirty="0"/>
              <a:t> </a:t>
            </a:r>
            <a:r>
              <a:rPr lang="en-US" baseline="0" dirty="0" err="1"/>
              <a:t>kẽm</a:t>
            </a:r>
            <a:r>
              <a:rPr lang="en-US" baseline="0" dirty="0"/>
              <a:t> </a:t>
            </a:r>
            <a:r>
              <a:rPr lang="en-US" baseline="0" dirty="0" err="1"/>
              <a:t>nóng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33682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3/15/2019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3/15/2019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3/15/2019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3/15/2019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3/15/2019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gif"/><Relationship Id="rId4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7"/>
          <p:cNvGrpSpPr>
            <a:grpSpLocks/>
          </p:cNvGrpSpPr>
          <p:nvPr/>
        </p:nvGrpSpPr>
        <p:grpSpPr bwMode="auto">
          <a:xfrm>
            <a:off x="533400" y="1993757"/>
            <a:ext cx="6300782" cy="530225"/>
            <a:chOff x="1239" y="1296"/>
            <a:chExt cx="3969" cy="334"/>
          </a:xfrm>
        </p:grpSpPr>
        <p:sp>
          <p:nvSpPr>
            <p:cNvPr id="12" name="Line 8"/>
            <p:cNvSpPr>
              <a:spLocks noChangeShapeType="1"/>
            </p:cNvSpPr>
            <p:nvPr/>
          </p:nvSpPr>
          <p:spPr bwMode="auto">
            <a:xfrm>
              <a:off x="1392" y="1582"/>
              <a:ext cx="3024" cy="0"/>
            </a:xfrm>
            <a:prstGeom prst="line">
              <a:avLst/>
            </a:prstGeom>
            <a:noFill/>
            <a:ln w="25400">
              <a:solidFill>
                <a:srgbClr val="5F5F5F"/>
              </a:solidFill>
              <a:prstDash val="sysDot"/>
              <a:round/>
              <a:headEnd/>
              <a:tailEnd type="oval" w="med" len="med"/>
            </a:ln>
            <a:effectLst/>
          </p:spPr>
          <p:txBody>
            <a:bodyPr wrap="none" anchor="ctr"/>
            <a:lstStyle/>
            <a:p>
              <a:endParaRPr lang="vi-VN" sz="2400"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13" name="Group 9"/>
            <p:cNvGrpSpPr>
              <a:grpSpLocks/>
            </p:cNvGrpSpPr>
            <p:nvPr/>
          </p:nvGrpSpPr>
          <p:grpSpPr bwMode="auto">
            <a:xfrm>
              <a:off x="1239" y="1515"/>
              <a:ext cx="115" cy="115"/>
              <a:chOff x="1239" y="1515"/>
              <a:chExt cx="115" cy="115"/>
            </a:xfrm>
          </p:grpSpPr>
          <p:sp>
            <p:nvSpPr>
              <p:cNvPr id="15" name="AutoShape 10"/>
              <p:cNvSpPr>
                <a:spLocks noChangeArrowheads="1"/>
              </p:cNvSpPr>
              <p:nvPr/>
            </p:nvSpPr>
            <p:spPr bwMode="gray">
              <a:xfrm rot="2700000">
                <a:off x="1239" y="1515"/>
                <a:ext cx="115" cy="115"/>
              </a:xfrm>
              <a:prstGeom prst="rtTriangle">
                <a:avLst/>
              </a:prstGeom>
              <a:solidFill>
                <a:srgbClr val="808080"/>
              </a:solidFill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vi-VN" sz="2400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6" name="AutoShape 11"/>
              <p:cNvSpPr>
                <a:spLocks noChangeArrowheads="1"/>
              </p:cNvSpPr>
              <p:nvPr/>
            </p:nvSpPr>
            <p:spPr bwMode="gray">
              <a:xfrm rot="18900000" flipH="1">
                <a:off x="1239" y="1515"/>
                <a:ext cx="115" cy="115"/>
              </a:xfrm>
              <a:prstGeom prst="rtTriangle">
                <a:avLst/>
              </a:prstGeom>
              <a:solidFill>
                <a:srgbClr val="FF9900"/>
              </a:solidFill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vi-VN" sz="2400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14" name="Text Box 12"/>
            <p:cNvSpPr txBox="1">
              <a:spLocks noChangeArrowheads="1"/>
            </p:cNvSpPr>
            <p:nvPr/>
          </p:nvSpPr>
          <p:spPr bwMode="auto">
            <a:xfrm>
              <a:off x="1419" y="1296"/>
              <a:ext cx="3789" cy="29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/>
              <a:r>
                <a:rPr lang="en-US" sz="2400" dirty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3.3. </a:t>
              </a:r>
              <a:r>
                <a:rPr lang="en-US" sz="2400" dirty="0" err="1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Thiết</a:t>
              </a:r>
              <a:r>
                <a:rPr lang="en-US" sz="2400" dirty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bị</a:t>
              </a:r>
              <a:r>
                <a:rPr lang="en-US" sz="2400" dirty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ngưng</a:t>
              </a:r>
              <a:r>
                <a:rPr lang="en-US" sz="2400" dirty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tụ</a:t>
              </a:r>
              <a:r>
                <a:rPr lang="en-US" sz="2400" dirty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giải</a:t>
              </a:r>
              <a:r>
                <a:rPr lang="en-US" sz="2400" dirty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nhiệt</a:t>
              </a:r>
              <a:r>
                <a:rPr lang="en-US" sz="2400" dirty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bằng</a:t>
              </a:r>
              <a:r>
                <a:rPr lang="en-US" sz="2400" dirty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400" dirty="0" err="1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nước</a:t>
              </a:r>
              <a:endParaRPr lang="en-US" sz="24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25" name="Picture 2" descr="D:\Day LTT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499832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28" name="Rectangle 27"/>
          <p:cNvSpPr/>
          <p:nvPr/>
        </p:nvSpPr>
        <p:spPr>
          <a:xfrm>
            <a:off x="1309686" y="0"/>
            <a:ext cx="7834314" cy="5044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1131375" y="2625437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3.3.1. </a:t>
            </a:r>
            <a:r>
              <a:rPr lang="pt-BR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Bình ngưng ống vỏ nằm ngang</a:t>
            </a:r>
            <a:endParaRPr lang="en-US" sz="20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119749" y="3007118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3.3.2. </a:t>
            </a:r>
            <a:r>
              <a:rPr lang="pt-BR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Bình ngưng ống vỏ thẳng đứng</a:t>
            </a:r>
            <a:endParaRPr lang="en-US" sz="20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1119749" y="3385458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3.3.3.</a:t>
            </a:r>
            <a:r>
              <a:rPr lang="pt-BR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Thiết bị ngưng tụ kiểu ống lồng ống</a:t>
            </a:r>
            <a:endParaRPr lang="en-US" sz="20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119749" y="379089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3.3.4. </a:t>
            </a:r>
            <a:r>
              <a:rPr lang="pt-BR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Thiết bị ngưng tụ kiểu tấm bản</a:t>
            </a:r>
            <a:endParaRPr lang="en-US" sz="20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600201" y="42757"/>
            <a:ext cx="75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3.3. THIẾT BỊ NGƯNG TỤ GIẢI NHIỆT BẰNG NƯỚC</a:t>
            </a:r>
          </a:p>
          <a:p>
            <a:pPr algn="ctr"/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D75ECC5-D74A-49EB-9544-329673841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7353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" y="1524000"/>
            <a:ext cx="845820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D:\Day LTT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499832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6" name="Rectangle 5"/>
          <p:cNvSpPr/>
          <p:nvPr/>
        </p:nvSpPr>
        <p:spPr>
          <a:xfrm>
            <a:off x="1309686" y="0"/>
            <a:ext cx="7834314" cy="5044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2949" y="56388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3.3.1. </a:t>
            </a:r>
            <a:r>
              <a:rPr lang="pt-BR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Bình ngưng ống vỏ nằm ngang</a:t>
            </a:r>
            <a:endParaRPr lang="en-US" sz="20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16235" y="9906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A1. </a:t>
            </a:r>
            <a:r>
              <a:rPr lang="pt-BR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Cấu tạo và nguyên lý hoạt động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143000" y="4495800"/>
            <a:ext cx="787955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dirty="0">
                <a:latin typeface="Arial" pitchFamily="34" charset="0"/>
                <a:cs typeface="Arial" pitchFamily="34" charset="0"/>
              </a:rPr>
              <a:t>1- Nắp bình</a:t>
            </a:r>
            <a:r>
              <a:rPr lang="en-US" dirty="0">
                <a:latin typeface="Arial" pitchFamily="34" charset="0"/>
                <a:cs typeface="Arial" pitchFamily="34" charset="0"/>
              </a:rPr>
              <a:t>                                               7-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Ống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lắp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áp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kế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r>
              <a:rPr lang="vi-VN" dirty="0">
                <a:latin typeface="Arial" pitchFamily="34" charset="0"/>
                <a:cs typeface="Arial" pitchFamily="34" charset="0"/>
              </a:rPr>
              <a:t>2- </a:t>
            </a:r>
            <a:r>
              <a:rPr lang="en-US" dirty="0">
                <a:latin typeface="Arial" pitchFamily="34" charset="0"/>
                <a:cs typeface="Arial" pitchFamily="34" charset="0"/>
              </a:rPr>
              <a:t>Ố</a:t>
            </a:r>
            <a:r>
              <a:rPr lang="vi-VN" dirty="0">
                <a:latin typeface="Arial" pitchFamily="34" charset="0"/>
                <a:cs typeface="Arial" pitchFamily="34" charset="0"/>
              </a:rPr>
              <a:t>ng xả khí không ngưng</a:t>
            </a:r>
            <a:r>
              <a:rPr lang="en-US" dirty="0">
                <a:latin typeface="Arial" pitchFamily="34" charset="0"/>
                <a:cs typeface="Arial" pitchFamily="34" charset="0"/>
              </a:rPr>
              <a:t>                      8-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Ống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xả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khí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 dirty="0">
                <a:latin typeface="Arial" pitchFamily="34" charset="0"/>
                <a:cs typeface="Arial" pitchFamily="34" charset="0"/>
              </a:rPr>
              <a:t>3- </a:t>
            </a:r>
            <a:r>
              <a:rPr lang="en-US" dirty="0">
                <a:latin typeface="Arial" pitchFamily="34" charset="0"/>
                <a:cs typeface="Arial" pitchFamily="34" charset="0"/>
              </a:rPr>
              <a:t>Ố</a:t>
            </a:r>
            <a:r>
              <a:rPr lang="vi-VN" dirty="0">
                <a:latin typeface="Arial" pitchFamily="34" charset="0"/>
                <a:cs typeface="Arial" pitchFamily="34" charset="0"/>
              </a:rPr>
              <a:t>ng </a:t>
            </a:r>
            <a:r>
              <a:rPr lang="en-US" dirty="0">
                <a:latin typeface="Arial" pitchFamily="34" charset="0"/>
                <a:cs typeface="Arial" pitchFamily="34" charset="0"/>
              </a:rPr>
              <a:t>c</a:t>
            </a:r>
            <a:r>
              <a:rPr lang="vi-VN" dirty="0">
                <a:latin typeface="Arial" pitchFamily="34" charset="0"/>
                <a:cs typeface="Arial" pitchFamily="34" charset="0"/>
              </a:rPr>
              <a:t>ân bằng</a:t>
            </a:r>
            <a:r>
              <a:rPr lang="en-US" dirty="0">
                <a:latin typeface="Arial" pitchFamily="34" charset="0"/>
                <a:cs typeface="Arial" pitchFamily="34" charset="0"/>
              </a:rPr>
              <a:t>                                       </a:t>
            </a:r>
            <a:r>
              <a:rPr lang="vi-VN" dirty="0">
                <a:latin typeface="Arial" pitchFamily="34" charset="0"/>
                <a:cs typeface="Arial" pitchFamily="34" charset="0"/>
              </a:rPr>
              <a:t>9- </a:t>
            </a:r>
            <a:r>
              <a:rPr lang="en-US" dirty="0">
                <a:latin typeface="Arial" pitchFamily="34" charset="0"/>
                <a:cs typeface="Arial" pitchFamily="34" charset="0"/>
              </a:rPr>
              <a:t>Ố</a:t>
            </a:r>
            <a:r>
              <a:rPr lang="vi-VN" dirty="0">
                <a:latin typeface="Arial" pitchFamily="34" charset="0"/>
                <a:cs typeface="Arial" pitchFamily="34" charset="0"/>
              </a:rPr>
              <a:t>ng nước ra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vi-VN" dirty="0">
                <a:latin typeface="Arial" pitchFamily="34" charset="0"/>
                <a:cs typeface="Arial" pitchFamily="34" charset="0"/>
              </a:rPr>
              <a:t>4- </a:t>
            </a:r>
            <a:r>
              <a:rPr lang="en-US" dirty="0">
                <a:latin typeface="Arial" pitchFamily="34" charset="0"/>
                <a:cs typeface="Arial" pitchFamily="34" charset="0"/>
              </a:rPr>
              <a:t>Ố</a:t>
            </a:r>
            <a:r>
              <a:rPr lang="vi-VN" dirty="0">
                <a:latin typeface="Arial" pitchFamily="34" charset="0"/>
                <a:cs typeface="Arial" pitchFamily="34" charset="0"/>
              </a:rPr>
              <a:t>ng trao đổi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dirty="0">
                <a:latin typeface="Arial" pitchFamily="34" charset="0"/>
                <a:cs typeface="Arial" pitchFamily="34" charset="0"/>
              </a:rPr>
              <a:t>                                </a:t>
            </a:r>
            <a:r>
              <a:rPr lang="vi-VN" dirty="0">
                <a:latin typeface="Arial" pitchFamily="34" charset="0"/>
                <a:cs typeface="Arial" pitchFamily="34" charset="0"/>
              </a:rPr>
              <a:t>10- </a:t>
            </a:r>
            <a:r>
              <a:rPr lang="en-US" dirty="0">
                <a:latin typeface="Arial" pitchFamily="34" charset="0"/>
                <a:cs typeface="Arial" pitchFamily="34" charset="0"/>
              </a:rPr>
              <a:t>Ố</a:t>
            </a:r>
            <a:r>
              <a:rPr lang="vi-VN" dirty="0">
                <a:latin typeface="Arial" pitchFamily="34" charset="0"/>
                <a:cs typeface="Arial" pitchFamily="34" charset="0"/>
              </a:rPr>
              <a:t>ng nước vào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dirty="0">
                <a:latin typeface="Arial" pitchFamily="34" charset="0"/>
                <a:cs typeface="Arial" pitchFamily="34" charset="0"/>
              </a:rPr>
              <a:t>5-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Ống</a:t>
            </a:r>
            <a:r>
              <a:rPr lang="en-US" dirty="0">
                <a:latin typeface="Arial" pitchFamily="34" charset="0"/>
                <a:cs typeface="Arial" pitchFamily="34" charset="0"/>
              </a:rPr>
              <a:t> gas                                               </a:t>
            </a:r>
            <a:r>
              <a:rPr lang="vi-VN" dirty="0">
                <a:latin typeface="Arial" pitchFamily="34" charset="0"/>
                <a:cs typeface="Arial" pitchFamily="34" charset="0"/>
              </a:rPr>
              <a:t>11- </a:t>
            </a:r>
            <a:r>
              <a:rPr lang="en-US" dirty="0">
                <a:latin typeface="Arial" pitchFamily="34" charset="0"/>
                <a:cs typeface="Arial" pitchFamily="34" charset="0"/>
              </a:rPr>
              <a:t>Ố</a:t>
            </a:r>
            <a:r>
              <a:rPr lang="vi-VN" dirty="0">
                <a:latin typeface="Arial" pitchFamily="34" charset="0"/>
                <a:cs typeface="Arial" pitchFamily="34" charset="0"/>
              </a:rPr>
              <a:t>ng xả cặn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dirty="0">
                <a:latin typeface="Arial" pitchFamily="34" charset="0"/>
                <a:cs typeface="Arial" pitchFamily="34" charset="0"/>
              </a:rPr>
              <a:t>6-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Ống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lắp</a:t>
            </a:r>
            <a:r>
              <a:rPr lang="en-US" dirty="0">
                <a:latin typeface="Arial" pitchFamily="34" charset="0"/>
                <a:cs typeface="Arial" pitchFamily="34" charset="0"/>
              </a:rPr>
              <a:t> van an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toàn</a:t>
            </a:r>
            <a:r>
              <a:rPr lang="en-US" dirty="0">
                <a:latin typeface="Arial" pitchFamily="34" charset="0"/>
                <a:cs typeface="Arial" pitchFamily="34" charset="0"/>
              </a:rPr>
              <a:t>                            </a:t>
            </a:r>
            <a:r>
              <a:rPr lang="vi-VN" dirty="0">
                <a:latin typeface="Arial" pitchFamily="34" charset="0"/>
                <a:cs typeface="Arial" pitchFamily="34" charset="0"/>
              </a:rPr>
              <a:t>12- </a:t>
            </a:r>
            <a:r>
              <a:rPr lang="en-US" dirty="0">
                <a:latin typeface="Arial" pitchFamily="34" charset="0"/>
                <a:cs typeface="Arial" pitchFamily="34" charset="0"/>
              </a:rPr>
              <a:t>Ố</a:t>
            </a:r>
            <a:r>
              <a:rPr lang="vi-VN" dirty="0">
                <a:latin typeface="Arial" pitchFamily="34" charset="0"/>
                <a:cs typeface="Arial" pitchFamily="34" charset="0"/>
              </a:rPr>
              <a:t>ng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lỏng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chứa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600201" y="42757"/>
            <a:ext cx="75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3.3. THIẾT BỊ NGƯNG TỤ GIẢI NHIỆT BẰNG NƯỚC</a:t>
            </a:r>
          </a:p>
          <a:p>
            <a:pPr algn="ctr"/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3005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ay LTT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499832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5" name="Rectangle 4"/>
          <p:cNvSpPr/>
          <p:nvPr/>
        </p:nvSpPr>
        <p:spPr>
          <a:xfrm>
            <a:off x="1309686" y="0"/>
            <a:ext cx="7834314" cy="5044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4212" name="Picture 4" descr="D:\Day LTT\Ky thuat lanh\15CĐ-NL3\shell_and_tube_heat_exchanger_animatio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676400"/>
            <a:ext cx="54864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216235" y="97149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A1.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n</a:t>
            </a:r>
            <a:r>
              <a:rPr lang="pt-BR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guyên lý hoạt động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" y="2105561"/>
            <a:ext cx="36576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>
                <a:latin typeface="Arial" pitchFamily="34" charset="0"/>
                <a:cs typeface="Arial" pitchFamily="34" charset="0"/>
              </a:rPr>
              <a:t>   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lạnh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môi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NH3: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Ống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trao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đổi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ông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thép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trơn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cả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2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mặt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ống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3547408"/>
            <a:ext cx="3657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>
                <a:latin typeface="Arial" pitchFamily="34" charset="0"/>
                <a:cs typeface="Arial" pitchFamily="34" charset="0"/>
              </a:rPr>
              <a:t>   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lạnh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môi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R22: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Ống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trao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đổi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phần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lớn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ống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đồng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làm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cánh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về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phía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môi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tăng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cường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trao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đổi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2948" y="15240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Chú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ý: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2949" y="56388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3.3.1. </a:t>
            </a:r>
            <a:r>
              <a:rPr lang="pt-BR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Bình ngưng ống vỏ nằm ngang</a:t>
            </a:r>
            <a:endParaRPr lang="en-US" sz="20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00201" y="42757"/>
            <a:ext cx="75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3.3. THIẾT BỊ NGƯNG TỤ GIẢI NHIỆT BẰNG NƯỚC</a:t>
            </a:r>
          </a:p>
          <a:p>
            <a:pPr algn="ctr"/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0380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ay LTT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499832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5" name="Rectangle 4"/>
          <p:cNvSpPr/>
          <p:nvPr/>
        </p:nvSpPr>
        <p:spPr>
          <a:xfrm>
            <a:off x="1309686" y="0"/>
            <a:ext cx="7834314" cy="5044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16235" y="1120913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B1.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Ưu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điểm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8600" y="1578113"/>
            <a:ext cx="8763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Hiệu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quả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trao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đổi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khá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ổn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ít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phụ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thuộc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môi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trường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Dễ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tạo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lắp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đặt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sinh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bảo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dưỡng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vận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hành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Ít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hư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hỏng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tuổi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thọ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cao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28600" y="2968823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C1.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Nhược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điểm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05349" y="3468231"/>
            <a:ext cx="878625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phù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lớn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rất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lớn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vì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an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toàn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 algn="just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Bắt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buộc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chung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tháp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giải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vì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vậy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gian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lắp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đặt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đường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ống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bơm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…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tăng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chi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phí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đầu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tư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vận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 algn="just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Yêu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cầu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tốt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 algn="just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tốn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bay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hơi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khỏi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tháp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giải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khá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 algn="just">
              <a:buFontTx/>
              <a:buChar char="-"/>
            </a:pP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2949" y="56388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3.3.1. </a:t>
            </a:r>
            <a:r>
              <a:rPr lang="pt-BR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Bình ngưng ống vỏ nằm ngang</a:t>
            </a:r>
            <a:endParaRPr lang="en-US" sz="20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00201" y="42757"/>
            <a:ext cx="75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3.3. THIẾT BỊ NGƯNG TỤ GIẢI NHIỆT BẰNG NƯỚC</a:t>
            </a:r>
          </a:p>
          <a:p>
            <a:pPr algn="ctr"/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5852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ay LTT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499832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8" name="Rectangle 7"/>
          <p:cNvSpPr/>
          <p:nvPr/>
        </p:nvSpPr>
        <p:spPr>
          <a:xfrm>
            <a:off x="1309686" y="0"/>
            <a:ext cx="7834314" cy="5044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16235" y="9906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D1.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Hư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hỏng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cách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khắc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phục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28600" y="1447800"/>
            <a:ext cx="87630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tượng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bám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bẩn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ống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làm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giảm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hiệu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quả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trao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đổi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nhiệt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Symbol"/>
              <a:buChar char="Þ"/>
            </a:pP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Ngâm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Na</a:t>
            </a:r>
            <a:r>
              <a:rPr lang="en-US" sz="2000" b="1" baseline="-250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CO</a:t>
            </a:r>
            <a:r>
              <a:rPr lang="en-US" sz="2000" b="1" baseline="-250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NaOH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tẩy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rửa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xuyên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xả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cặn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đóng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lại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tháp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thay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nước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mới</a:t>
            </a:r>
            <a:endParaRPr lang="en-US" sz="20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Lọt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khí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ngưng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bình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Symbol"/>
              <a:buChar char="Þ"/>
            </a:pP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xuyên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kiểm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tiến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xả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khí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ngưng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bình</a:t>
            </a:r>
            <a:endParaRPr lang="en-US" sz="20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mòn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ngưng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Symbol"/>
              <a:buChar char="Þ"/>
            </a:pP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gắn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tấm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kẽm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bình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ngưng</a:t>
            </a:r>
            <a:endParaRPr lang="en-US" sz="20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Lọt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khí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đường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nước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=&gt;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xuyên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kiểm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tra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tiến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xả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khí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ngưng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đường</a:t>
            </a:r>
            <a:r>
              <a:rPr lang="en-US" sz="2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nước</a:t>
            </a:r>
            <a:endParaRPr lang="en-US" sz="2000" b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04800" y="46482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E1.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dụng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28600" y="5020271"/>
            <a:ext cx="8763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lạnh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hòa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khí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suất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lớn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như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tủ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đông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tiếp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xúc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lạnh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 ĐHKK Chiller…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2949" y="56388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3.3.1. </a:t>
            </a:r>
            <a:r>
              <a:rPr lang="pt-BR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Bình ngưng ống vỏ nằm ngang</a:t>
            </a:r>
            <a:endParaRPr lang="en-US" sz="20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600201" y="42757"/>
            <a:ext cx="75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3.3. THIẾT BỊ NGƯNG TỤ GIẢI NHIỆT BẰNG NƯỚC</a:t>
            </a:r>
          </a:p>
          <a:p>
            <a:pPr algn="ctr"/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257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ay LTT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499832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6" name="Rectangle 5"/>
          <p:cNvSpPr/>
          <p:nvPr/>
        </p:nvSpPr>
        <p:spPr>
          <a:xfrm>
            <a:off x="52949" y="66669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3.3.2. </a:t>
            </a:r>
            <a:r>
              <a:rPr lang="pt-BR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Bình ngưng ống vỏ thẳng đứng</a:t>
            </a:r>
            <a:endParaRPr lang="en-US" sz="20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09686" y="0"/>
            <a:ext cx="7834314" cy="5044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16235" y="11430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A2.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n</a:t>
            </a:r>
            <a:r>
              <a:rPr lang="pt-BR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guyên lý hoạt động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318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1828800"/>
            <a:ext cx="4654550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381000" y="2286000"/>
            <a:ext cx="365760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200" dirty="0">
                <a:latin typeface="Arial" pitchFamily="34" charset="0"/>
                <a:cs typeface="Arial" pitchFamily="34" charset="0"/>
              </a:rPr>
              <a:t>1- ống cân bằng</a:t>
            </a:r>
            <a:endParaRPr lang="en-US" sz="2200" dirty="0">
              <a:latin typeface="Arial" pitchFamily="34" charset="0"/>
              <a:cs typeface="Arial" pitchFamily="34" charset="0"/>
            </a:endParaRPr>
          </a:p>
          <a:p>
            <a:r>
              <a:rPr lang="vi-VN" sz="2200" dirty="0">
                <a:latin typeface="Arial" pitchFamily="34" charset="0"/>
                <a:cs typeface="Arial" pitchFamily="34" charset="0"/>
              </a:rPr>
              <a:t>2- Xả khí không ngưng</a:t>
            </a:r>
            <a:endParaRPr lang="en-US" sz="2200" dirty="0">
              <a:latin typeface="Arial" pitchFamily="34" charset="0"/>
              <a:cs typeface="Arial" pitchFamily="34" charset="0"/>
            </a:endParaRPr>
          </a:p>
          <a:p>
            <a:r>
              <a:rPr lang="vi-VN" sz="2200" dirty="0">
                <a:latin typeface="Arial" pitchFamily="34" charset="0"/>
                <a:cs typeface="Arial" pitchFamily="34" charset="0"/>
              </a:rPr>
              <a:t>3- Bộ phân phối nước</a:t>
            </a:r>
            <a:endParaRPr lang="en-US" sz="2200" dirty="0">
              <a:latin typeface="Arial" pitchFamily="34" charset="0"/>
              <a:cs typeface="Arial" pitchFamily="34" charset="0"/>
            </a:endParaRPr>
          </a:p>
          <a:p>
            <a:r>
              <a:rPr lang="vi-VN" sz="2200" dirty="0">
                <a:latin typeface="Arial" pitchFamily="34" charset="0"/>
                <a:cs typeface="Arial" pitchFamily="34" charset="0"/>
              </a:rPr>
              <a:t>4-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vi-VN" sz="2200" dirty="0">
                <a:latin typeface="Arial" pitchFamily="34" charset="0"/>
                <a:cs typeface="Arial" pitchFamily="34" charset="0"/>
              </a:rPr>
              <a:t>Van an toàn</a:t>
            </a:r>
            <a:endParaRPr lang="en-US" sz="2200" dirty="0">
              <a:latin typeface="Arial" pitchFamily="34" charset="0"/>
              <a:cs typeface="Arial" pitchFamily="34" charset="0"/>
            </a:endParaRPr>
          </a:p>
          <a:p>
            <a:r>
              <a:rPr lang="vi-VN" sz="2200" dirty="0">
                <a:latin typeface="Arial" pitchFamily="34" charset="0"/>
                <a:cs typeface="Arial" pitchFamily="34" charset="0"/>
              </a:rPr>
              <a:t>5- ống TĐN</a:t>
            </a:r>
            <a:endParaRPr lang="en-US" sz="2200" dirty="0">
              <a:latin typeface="Arial" pitchFamily="34" charset="0"/>
              <a:cs typeface="Arial" pitchFamily="34" charset="0"/>
            </a:endParaRPr>
          </a:p>
          <a:p>
            <a:r>
              <a:rPr lang="vi-VN" sz="2200" dirty="0">
                <a:latin typeface="Arial" pitchFamily="34" charset="0"/>
                <a:cs typeface="Arial" pitchFamily="34" charset="0"/>
              </a:rPr>
              <a:t>6- áp kế</a:t>
            </a:r>
            <a:endParaRPr lang="en-US" sz="2200" dirty="0">
              <a:latin typeface="Arial" pitchFamily="34" charset="0"/>
              <a:cs typeface="Arial" pitchFamily="34" charset="0"/>
            </a:endParaRPr>
          </a:p>
          <a:p>
            <a:r>
              <a:rPr lang="vi-VN" sz="2200" dirty="0">
                <a:latin typeface="Arial" pitchFamily="34" charset="0"/>
                <a:cs typeface="Arial" pitchFamily="34" charset="0"/>
              </a:rPr>
              <a:t>7- ống thuỷ</a:t>
            </a:r>
            <a:endParaRPr lang="en-US" sz="2200" dirty="0">
              <a:latin typeface="Arial" pitchFamily="34" charset="0"/>
              <a:cs typeface="Arial" pitchFamily="34" charset="0"/>
            </a:endParaRPr>
          </a:p>
          <a:p>
            <a:r>
              <a:rPr lang="vi-VN" sz="2200" dirty="0">
                <a:latin typeface="Arial" pitchFamily="34" charset="0"/>
                <a:cs typeface="Arial" pitchFamily="34" charset="0"/>
              </a:rPr>
              <a:t>8- Bể nước</a:t>
            </a:r>
            <a:endParaRPr lang="en-US" sz="2200" dirty="0">
              <a:latin typeface="Arial" pitchFamily="34" charset="0"/>
              <a:cs typeface="Arial" pitchFamily="34" charset="0"/>
            </a:endParaRPr>
          </a:p>
          <a:p>
            <a:r>
              <a:rPr lang="vi-VN" sz="2200" dirty="0">
                <a:latin typeface="Arial" pitchFamily="34" charset="0"/>
                <a:cs typeface="Arial" pitchFamily="34" charset="0"/>
              </a:rPr>
              <a:t>9- Bình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chứa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áp</a:t>
            </a:r>
            <a:endParaRPr lang="en-US" sz="2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600201" y="42757"/>
            <a:ext cx="75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3.3. THIẾT BỊ NGƯNG TỤ GIẢI NHIỆT BẰNG NƯỚC</a:t>
            </a:r>
          </a:p>
          <a:p>
            <a:pPr algn="ctr"/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8369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3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ay LTT\logo lytc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499832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7" name="Rectangle 6"/>
          <p:cNvSpPr/>
          <p:nvPr/>
        </p:nvSpPr>
        <p:spPr>
          <a:xfrm>
            <a:off x="1309686" y="0"/>
            <a:ext cx="7834314" cy="5044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16235" y="135249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B2.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Ưu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điểm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8600" y="1809690"/>
            <a:ext cx="9525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Hiệu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quả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trao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đổi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khá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lớn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q ≈ 4500 W/m</a:t>
            </a:r>
            <a:r>
              <a:rPr lang="en-US" sz="2000" b="1" baseline="30000" dirty="0">
                <a:latin typeface="Arial" pitchFamily="34" charset="0"/>
                <a:cs typeface="Arial" pitchFamily="34" charset="0"/>
              </a:rPr>
              <a:t>2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(q: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mật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dòng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)</a:t>
            </a: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Thích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suất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lớn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Ít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bám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bẩn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so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ngưng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ống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vỏ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nằm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ngang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Dễ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hồi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lỏng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dầu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16235" y="3172361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C2.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Nhược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điểm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28600" y="3629561"/>
            <a:ext cx="8763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Vận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chuyển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lắp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đặt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tạo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vận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tương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phức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tạp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khá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lớn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thích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rất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lớn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28600" y="46482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D2.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dụng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28600" y="5105400"/>
            <a:ext cx="8763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Rất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ít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ở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Việt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nam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nếu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chỉ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ở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nơi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nguồn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tự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nhiên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dồi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dào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2949" y="66669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3.3.2. </a:t>
            </a:r>
            <a:r>
              <a:rPr lang="pt-BR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Bình ngưng ống vỏ thẳng đứng</a:t>
            </a:r>
            <a:endParaRPr lang="en-US" sz="20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600201" y="42757"/>
            <a:ext cx="75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3.3. THIẾT BỊ NGƯNG TỤ GIẢI NHIỆT BẰNG NƯỚC</a:t>
            </a:r>
          </a:p>
          <a:p>
            <a:pPr algn="ctr"/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1323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ay LTT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499832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6" name="Rectangle 5"/>
          <p:cNvSpPr/>
          <p:nvPr/>
        </p:nvSpPr>
        <p:spPr>
          <a:xfrm>
            <a:off x="52949" y="74289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3.3.3. </a:t>
            </a:r>
            <a:r>
              <a:rPr lang="pt-BR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Thiết bị ngưng tụ kiểu ống lồng ống</a:t>
            </a:r>
            <a:endParaRPr lang="en-US" sz="20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09686" y="0"/>
            <a:ext cx="7834314" cy="5044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3" descr="D:\Day LTT\Thiet bi TDN va mang nhiet\Tauscher_01.201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842" y="1914525"/>
            <a:ext cx="3917159" cy="433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216235" y="135249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A3.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n</a:t>
            </a:r>
            <a:r>
              <a:rPr lang="pt-BR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guyên lý hoạt động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318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14525"/>
            <a:ext cx="5213375" cy="433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1600201" y="42757"/>
            <a:ext cx="75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3.3. THIẾT BỊ NGƯNG TỤ GIẢI NHIỆT BẰNG NƯỚC</a:t>
            </a:r>
          </a:p>
          <a:p>
            <a:pPr algn="ctr"/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2028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3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ay LTT\Thiet bi TDN va mang nhiet\HTB1iPJlGFXXXXXbXFXXq6xXFXXX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981200"/>
            <a:ext cx="4953000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D:\Day LTT\Thiet bi TDN va mang nhiet\tube_double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2514600"/>
            <a:ext cx="3486150" cy="2622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66800" y="5486400"/>
            <a:ext cx="9296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err="1">
                <a:latin typeface="Arial" pitchFamily="34" charset="0"/>
                <a:cs typeface="Arial" pitchFamily="34" charset="0"/>
              </a:rPr>
              <a:t>Ống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bên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làm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cánh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tăng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số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trao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đổi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lưu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 descr="D:\Day LTT\logo lytc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499832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10" name="Rectangle 9"/>
          <p:cNvSpPr/>
          <p:nvPr/>
        </p:nvSpPr>
        <p:spPr>
          <a:xfrm>
            <a:off x="1309686" y="0"/>
            <a:ext cx="7834314" cy="5044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16235" y="12192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A3.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n</a:t>
            </a:r>
            <a:r>
              <a:rPr lang="pt-BR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guyên lý hoạt động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2949" y="74289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3.3.3. </a:t>
            </a:r>
            <a:r>
              <a:rPr lang="pt-BR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Thiết bị ngưng tụ kiểu ống lồng ống</a:t>
            </a:r>
            <a:endParaRPr lang="en-US" sz="20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600201" y="42757"/>
            <a:ext cx="75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3.3. THIẾT BỊ NGƯNG TỤ GIẢI NHIỆT BẰNG NƯỚC</a:t>
            </a:r>
          </a:p>
          <a:p>
            <a:pPr algn="ctr"/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7176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ay LTT\logo lytc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499832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7" name="Rectangle 6"/>
          <p:cNvSpPr/>
          <p:nvPr/>
        </p:nvSpPr>
        <p:spPr>
          <a:xfrm>
            <a:off x="1309686" y="0"/>
            <a:ext cx="7834314" cy="5044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16235" y="135249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B3.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Ưu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điểm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8600" y="1809690"/>
            <a:ext cx="8763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Hiệu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quả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trao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đổi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khá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lớn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q ≈ 4500 W/m</a:t>
            </a:r>
            <a:r>
              <a:rPr lang="en-US" sz="2000" b="1" baseline="300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b="1" baseline="-25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baseline="30000" dirty="0">
                <a:latin typeface="Arial" pitchFamily="34" charset="0"/>
                <a:cs typeface="Arial" pitchFamily="34" charset="0"/>
              </a:rPr>
              <a:t> 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Kết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cấu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gọn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ít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chi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tiết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vật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liệu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28600" y="2644914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C3.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Nhược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điểm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40965" y="3102114"/>
            <a:ext cx="8763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tạo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tương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đối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khó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khăn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Chỉ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thích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nhỏ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28600" y="386709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D3.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dụng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28600" y="4245114"/>
            <a:ext cx="8763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lạnh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hòa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khí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suất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giải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bằng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như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cụm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máy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lạnh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dạng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tủ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2949" y="74289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3.3.3. </a:t>
            </a:r>
            <a:r>
              <a:rPr lang="pt-BR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Thiết bị ngưng tụ kiểu ống lồng ống</a:t>
            </a:r>
            <a:endParaRPr lang="en-US" sz="20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600201" y="42757"/>
            <a:ext cx="75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3.3. THIẾT BỊ NGƯNG TỤ GIẢI NHIỆT BẰNG NƯỚC</a:t>
            </a:r>
          </a:p>
          <a:p>
            <a:pPr algn="ctr"/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0986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ay LTT\logo lytc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499832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6" name="Rectangle 5"/>
          <p:cNvSpPr/>
          <p:nvPr/>
        </p:nvSpPr>
        <p:spPr>
          <a:xfrm>
            <a:off x="52949" y="7620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3.3.4. </a:t>
            </a:r>
            <a:r>
              <a:rPr lang="pt-BR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Thiết bị ngưng tụ kiểu tấm bản</a:t>
            </a:r>
            <a:endParaRPr lang="en-US" sz="20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09686" y="0"/>
            <a:ext cx="7834314" cy="5044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421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2286000"/>
            <a:ext cx="5181600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216235" y="135249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A4.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n</a:t>
            </a:r>
            <a:r>
              <a:rPr lang="pt-BR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guyên lý hoạt động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4214" name="Picture 6" descr="Kết quả hình ảnh cho plate heat exchang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62" y="2019299"/>
            <a:ext cx="3082137" cy="3328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1600201" y="42757"/>
            <a:ext cx="75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3.3. THIẾT BỊ NGƯNG TỤ GIẢI NHIỆT BẰNG NƯỚC</a:t>
            </a:r>
          </a:p>
          <a:p>
            <a:pPr algn="ctr"/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8714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94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4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ay LTT\logo lytc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499832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7" name="Rectangle 6"/>
          <p:cNvSpPr/>
          <p:nvPr/>
        </p:nvSpPr>
        <p:spPr>
          <a:xfrm>
            <a:off x="1309686" y="0"/>
            <a:ext cx="7834314" cy="5044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16235" y="135249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A4.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n</a:t>
            </a:r>
            <a:r>
              <a:rPr lang="pt-BR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guyên lý hoạt động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9330" name="Picture 2" descr="D:\Day LTT\Ky thuat lanh\15CĐ-NL3\flatplate_animated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514600"/>
            <a:ext cx="2204936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331" name="Picture 3" descr="D:\Day LTT\Ky thuat lanh\15CĐ-NL3\Free-shipping-BC0-10-Plates-12Brazed-Plate-Heat-Exchanger-condenser-for-Air-conditioning-Refrigeration-system-BPH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1587" y="2514600"/>
            <a:ext cx="2128513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332" name="Picture 4" descr="D:\Day LTT\Ky thuat lanh\15CĐ-NL3\product_range_all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1888" y="2514600"/>
            <a:ext cx="4404012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52949" y="7620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3.3.4. </a:t>
            </a:r>
            <a:r>
              <a:rPr lang="pt-BR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Thiết bị ngưng tụ kiểu tấm bản</a:t>
            </a:r>
            <a:endParaRPr lang="en-US" sz="20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600201" y="42757"/>
            <a:ext cx="75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3.3. THIẾT BỊ NGƯNG TỤ GIẢI NHIỆT BẰNG NƯỚC</a:t>
            </a:r>
          </a:p>
          <a:p>
            <a:pPr algn="ctr"/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00147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93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99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9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ay LTT\logo lytc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499832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7" name="Rectangle 6"/>
          <p:cNvSpPr/>
          <p:nvPr/>
        </p:nvSpPr>
        <p:spPr>
          <a:xfrm>
            <a:off x="1309686" y="0"/>
            <a:ext cx="7834314" cy="5044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16235" y="1240972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B4.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Ưu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điểm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8600" y="1578430"/>
            <a:ext cx="8763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Diện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tích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trao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đổi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khá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lớn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Dễ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dàng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tháo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lắp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sinh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sửa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chữa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thay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thế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thể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thay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đổi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suất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bằng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cách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bỏ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bớt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hay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thêm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tấm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bản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Hiệu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quả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trao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đổi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tương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đương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ngưng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ống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vỏ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NH3</a:t>
            </a:r>
          </a:p>
          <a:p>
            <a:pPr marL="342900" indent="-342900">
              <a:buFontTx/>
              <a:buChar char="-"/>
            </a:pP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28600" y="3167742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C4.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Nhược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điểm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40965" y="3505200"/>
            <a:ext cx="8763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tạo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khó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khăn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Khả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rò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rỉ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đường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đường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môi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khá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lớn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số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đệm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kín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mòn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…</a:t>
            </a: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Chất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giải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phải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tốt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cao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81549" y="51054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D4.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dụng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28600" y="5464314"/>
            <a:ext cx="8763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ở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những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nơi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gian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lắp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đặt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nhỏ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đòi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hỏi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sinh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máy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cao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máy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biến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thủy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máy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bia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hiện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đại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2949" y="7620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3.3.4. </a:t>
            </a:r>
            <a:r>
              <a:rPr lang="pt-BR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Thiết bị ngưng tụ kiểu tấm bản</a:t>
            </a:r>
            <a:endParaRPr lang="en-US" sz="20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600201" y="42757"/>
            <a:ext cx="75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3.3. THIẾT BỊ NGƯNG TỤ GIẢI NHIỆT BẰNG NƯỚC</a:t>
            </a:r>
          </a:p>
          <a:p>
            <a:pPr algn="ctr"/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1414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  <p:bldP spid="13" grpId="0"/>
      <p:bldP spid="14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ay LTT\logo lytc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499832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6" name="Rectangle 5"/>
          <p:cNvSpPr/>
          <p:nvPr/>
        </p:nvSpPr>
        <p:spPr>
          <a:xfrm>
            <a:off x="52949" y="6858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3.4.1. </a:t>
            </a:r>
            <a:r>
              <a:rPr lang="pt-BR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Thiết bị ngưng tụ kiểu bay hơi</a:t>
            </a:r>
            <a:endParaRPr lang="en-US" sz="20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09686" y="0"/>
            <a:ext cx="7834314" cy="5044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16235" y="11430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A1.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n</a:t>
            </a:r>
            <a:r>
              <a:rPr lang="pt-BR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guyên lý hoạt động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31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8949" y="1889615"/>
            <a:ext cx="6805051" cy="3977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52949" y="2057400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vi-VN" dirty="0"/>
              <a:t>1- </a:t>
            </a:r>
            <a:r>
              <a:rPr lang="en-US" dirty="0"/>
              <a:t>Ố</a:t>
            </a:r>
            <a:r>
              <a:rPr lang="vi-VN" dirty="0"/>
              <a:t>ng trao đổi nhiệt</a:t>
            </a:r>
            <a:endParaRPr lang="en-US" dirty="0"/>
          </a:p>
          <a:p>
            <a:r>
              <a:rPr lang="vi-VN" dirty="0"/>
              <a:t>2- Dàn phun nước</a:t>
            </a:r>
            <a:endParaRPr lang="en-US" dirty="0"/>
          </a:p>
          <a:p>
            <a:r>
              <a:rPr lang="vi-VN" dirty="0"/>
              <a:t>3- Lồng quạt</a:t>
            </a:r>
            <a:endParaRPr lang="en-US" dirty="0"/>
          </a:p>
          <a:p>
            <a:r>
              <a:rPr lang="vi-VN" dirty="0"/>
              <a:t>4- Mô tơ quạt;</a:t>
            </a:r>
          </a:p>
          <a:p>
            <a:r>
              <a:rPr lang="vi-VN" dirty="0"/>
              <a:t>5- Bộ chắn nước</a:t>
            </a:r>
            <a:endParaRPr lang="en-US" dirty="0"/>
          </a:p>
          <a:p>
            <a:r>
              <a:rPr lang="vi-VN" dirty="0"/>
              <a:t>6-</a:t>
            </a:r>
            <a:r>
              <a:rPr lang="en-US" dirty="0"/>
              <a:t>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Ố</a:t>
            </a:r>
            <a:r>
              <a:rPr lang="vi-VN" dirty="0">
                <a:latin typeface="Times New Roman" pitchFamily="18" charset="0"/>
                <a:cs typeface="Times New Roman" pitchFamily="18" charset="0"/>
              </a:rPr>
              <a:t>ng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hơi</a:t>
            </a:r>
            <a:r>
              <a:rPr lang="vi-VN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dirty="0"/>
              <a:t>vào</a:t>
            </a:r>
            <a:endParaRPr lang="en-US" dirty="0"/>
          </a:p>
          <a:p>
            <a:r>
              <a:rPr lang="vi-VN" dirty="0"/>
              <a:t>7-</a:t>
            </a:r>
            <a:r>
              <a:rPr lang="en-US" dirty="0"/>
              <a:t> Ố</a:t>
            </a:r>
            <a:r>
              <a:rPr lang="vi-VN" dirty="0"/>
              <a:t>ng góp</a:t>
            </a:r>
            <a:endParaRPr lang="en-US" dirty="0"/>
          </a:p>
          <a:p>
            <a:r>
              <a:rPr lang="vi-VN" dirty="0"/>
              <a:t>8-</a:t>
            </a:r>
            <a:r>
              <a:rPr lang="en-US" dirty="0"/>
              <a:t> Ố</a:t>
            </a:r>
            <a:r>
              <a:rPr lang="vi-VN" dirty="0"/>
              <a:t>ng cân bằng</a:t>
            </a:r>
            <a:endParaRPr lang="en-US" dirty="0"/>
          </a:p>
          <a:p>
            <a:r>
              <a:rPr lang="vi-VN" dirty="0"/>
              <a:t>9-</a:t>
            </a:r>
            <a:r>
              <a:rPr lang="en-US" dirty="0"/>
              <a:t> </a:t>
            </a:r>
            <a:r>
              <a:rPr lang="vi-VN" dirty="0"/>
              <a:t>Đồng</a:t>
            </a:r>
            <a:r>
              <a:rPr lang="en-US" dirty="0"/>
              <a:t> </a:t>
            </a:r>
            <a:r>
              <a:rPr lang="vi-VN" dirty="0"/>
              <a:t>hồ áp suất</a:t>
            </a:r>
            <a:endParaRPr lang="en-US" dirty="0"/>
          </a:p>
          <a:p>
            <a:r>
              <a:rPr lang="vi-VN" dirty="0"/>
              <a:t>10- </a:t>
            </a:r>
            <a:r>
              <a:rPr lang="en-US" dirty="0"/>
              <a:t>Ố</a:t>
            </a:r>
            <a:r>
              <a:rPr lang="vi-VN" dirty="0"/>
              <a:t>ng lỏng ra</a:t>
            </a:r>
            <a:endParaRPr lang="en-US" dirty="0"/>
          </a:p>
          <a:p>
            <a:r>
              <a:rPr lang="vi-VN" dirty="0"/>
              <a:t>11- Bơm nước</a:t>
            </a:r>
            <a:endParaRPr lang="en-US" dirty="0"/>
          </a:p>
          <a:p>
            <a:r>
              <a:rPr lang="vi-VN" dirty="0"/>
              <a:t>12-</a:t>
            </a:r>
            <a:r>
              <a:rPr lang="en-US" dirty="0"/>
              <a:t> </a:t>
            </a:r>
            <a:r>
              <a:rPr lang="vi-VN" dirty="0"/>
              <a:t>Máng hứng nước;</a:t>
            </a:r>
          </a:p>
          <a:p>
            <a:r>
              <a:rPr lang="vi-VN" dirty="0"/>
              <a:t>13- Xả đáy bể nước</a:t>
            </a:r>
            <a:endParaRPr lang="en-US" dirty="0"/>
          </a:p>
          <a:p>
            <a:r>
              <a:rPr lang="vi-VN" dirty="0"/>
              <a:t>14- Xả tràn</a:t>
            </a:r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2286000" y="1752600"/>
            <a:ext cx="0" cy="4275118"/>
          </a:xfrm>
          <a:prstGeom prst="line">
            <a:avLst/>
          </a:prstGeom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1600201" y="42757"/>
            <a:ext cx="7543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3.4. THIẾT BỊ NGƯNG TỤ GIẢI NHIỆT BẰNG N</a:t>
            </a:r>
            <a:r>
              <a:rPr lang="vi-VN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Ư</a:t>
            </a:r>
            <a:r>
              <a:rPr lang="en-US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ỚC VÀ KHÔNG KHÍ</a:t>
            </a:r>
          </a:p>
        </p:txBody>
      </p:sp>
    </p:spTree>
    <p:extLst>
      <p:ext uri="{BB962C8B-B14F-4D97-AF65-F5344CB8AC3E}">
        <p14:creationId xmlns:p14="http://schemas.microsoft.com/office/powerpoint/2010/main" val="34301986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D:\Day LTT\Ky thuat lanh\15CĐ-NL3\mc_add_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1895475"/>
            <a:ext cx="4087418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212" name="Picture 4" descr="Kết quả hình ảnh cho evaporative condenser cooling tow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895475"/>
            <a:ext cx="4419600" cy="435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D:\Day LTT\logo lytc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499832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10" name="Rectangle 9"/>
          <p:cNvSpPr/>
          <p:nvPr/>
        </p:nvSpPr>
        <p:spPr>
          <a:xfrm>
            <a:off x="1309686" y="0"/>
            <a:ext cx="7834314" cy="5044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2EDAB11-F5DF-48B3-A600-78C91FECB046}"/>
              </a:ext>
            </a:extLst>
          </p:cNvPr>
          <p:cNvSpPr/>
          <p:nvPr/>
        </p:nvSpPr>
        <p:spPr>
          <a:xfrm>
            <a:off x="52949" y="6858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3.4.1. </a:t>
            </a:r>
            <a:r>
              <a:rPr lang="pt-BR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Thiết bị ngưng tụ kiểu bay hơi</a:t>
            </a:r>
            <a:endParaRPr lang="en-US" sz="20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AE32EBD-6DAA-44B7-B184-B42C6108664B}"/>
              </a:ext>
            </a:extLst>
          </p:cNvPr>
          <p:cNvSpPr/>
          <p:nvPr/>
        </p:nvSpPr>
        <p:spPr>
          <a:xfrm>
            <a:off x="216235" y="11430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A1.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n</a:t>
            </a:r>
            <a:r>
              <a:rPr lang="pt-BR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guyên lý hoạt động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A805A16-F464-48E5-BB9A-67F68E491A8C}"/>
              </a:ext>
            </a:extLst>
          </p:cNvPr>
          <p:cNvSpPr/>
          <p:nvPr/>
        </p:nvSpPr>
        <p:spPr>
          <a:xfrm>
            <a:off x="1600201" y="42757"/>
            <a:ext cx="7543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3.4. THIẾT BỊ NGƯNG TỤ GIẢI NHIỆT BẰNG N</a:t>
            </a:r>
            <a:r>
              <a:rPr lang="vi-VN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Ư</a:t>
            </a:r>
            <a:r>
              <a:rPr lang="en-US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ỚC VÀ KHÔNG KHÍ</a:t>
            </a:r>
          </a:p>
        </p:txBody>
      </p:sp>
    </p:spTree>
    <p:extLst>
      <p:ext uri="{BB962C8B-B14F-4D97-AF65-F5344CB8AC3E}">
        <p14:creationId xmlns:p14="http://schemas.microsoft.com/office/powerpoint/2010/main" val="28776773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ay LTT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499832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7" name="Rectangle 6"/>
          <p:cNvSpPr/>
          <p:nvPr/>
        </p:nvSpPr>
        <p:spPr>
          <a:xfrm>
            <a:off x="1309686" y="0"/>
            <a:ext cx="7834314" cy="5044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85508" y="1398162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A2.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Ưu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điểm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28600" y="1794808"/>
            <a:ext cx="8763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Làm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việc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an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toàn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Dễ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dàng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tạo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vận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sửa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chữa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Ít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tốn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vì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tuần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hoàn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28600" y="28194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A3.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Nhược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điểm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40965" y="3261718"/>
            <a:ext cx="8763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suất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lạnh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riêng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bé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suất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hao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vật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liệu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khá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lớn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Bị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mòn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mạnh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tiếp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xúc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khí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Hiệu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quả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giải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phụ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thuộc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thời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tiết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thay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đổi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mùa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Chỉ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thích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lắp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ngoài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trời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92435" y="4558843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A4.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ứng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dụng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04800" y="5001161"/>
            <a:ext cx="8763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phổ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biến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ở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lạnh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suất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lớn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rất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lớn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như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máy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bia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hoặc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ché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biến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thủy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sản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 </a:t>
            </a: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Rất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ít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nhỏ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bình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A640C4C-2833-484D-8853-849354A6E07A}"/>
              </a:ext>
            </a:extLst>
          </p:cNvPr>
          <p:cNvSpPr/>
          <p:nvPr/>
        </p:nvSpPr>
        <p:spPr>
          <a:xfrm>
            <a:off x="52949" y="6858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3.4.1. </a:t>
            </a:r>
            <a:r>
              <a:rPr lang="pt-BR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Thiết bị ngưng tụ kiểu bay hơi</a:t>
            </a:r>
            <a:endParaRPr lang="en-US" sz="20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869D358-4D70-4FDE-83EC-18D8074599D8}"/>
              </a:ext>
            </a:extLst>
          </p:cNvPr>
          <p:cNvSpPr/>
          <p:nvPr/>
        </p:nvSpPr>
        <p:spPr>
          <a:xfrm>
            <a:off x="1600201" y="42757"/>
            <a:ext cx="7543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3.4. THIẾT BỊ NGƯNG TỤ GIẢI NHIỆT BẰNG N</a:t>
            </a:r>
            <a:r>
              <a:rPr lang="vi-VN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Ư</a:t>
            </a:r>
            <a:r>
              <a:rPr lang="en-US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ỚC VÀ KHÔNG KHÍ</a:t>
            </a:r>
          </a:p>
        </p:txBody>
      </p:sp>
    </p:spTree>
    <p:extLst>
      <p:ext uri="{BB962C8B-B14F-4D97-AF65-F5344CB8AC3E}">
        <p14:creationId xmlns:p14="http://schemas.microsoft.com/office/powerpoint/2010/main" val="29381141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ay LTT\logo lytc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499832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7" name="Rectangle 6"/>
          <p:cNvSpPr/>
          <p:nvPr/>
        </p:nvSpPr>
        <p:spPr>
          <a:xfrm>
            <a:off x="1309686" y="0"/>
            <a:ext cx="7834314" cy="5044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31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2057400"/>
            <a:ext cx="5943600" cy="4070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81549" y="2057400"/>
            <a:ext cx="276645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dirty="0"/>
              <a:t>1-</a:t>
            </a:r>
            <a:r>
              <a:rPr lang="en-US" dirty="0"/>
              <a:t> </a:t>
            </a:r>
            <a:r>
              <a:rPr lang="en-US" dirty="0" err="1"/>
              <a:t>Máng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phối</a:t>
            </a:r>
            <a:r>
              <a:rPr lang="en-US" dirty="0"/>
              <a:t> </a:t>
            </a:r>
            <a:r>
              <a:rPr lang="en-US" dirty="0" err="1"/>
              <a:t>nước</a:t>
            </a:r>
            <a:endParaRPr lang="en-US" dirty="0"/>
          </a:p>
          <a:p>
            <a:r>
              <a:rPr lang="vi-VN" dirty="0"/>
              <a:t>2</a:t>
            </a:r>
            <a:r>
              <a:rPr lang="en-US" dirty="0"/>
              <a:t>,3</a:t>
            </a:r>
            <a:r>
              <a:rPr lang="vi-VN" dirty="0"/>
              <a:t>- </a:t>
            </a:r>
            <a:r>
              <a:rPr lang="en-US" dirty="0" err="1"/>
              <a:t>Lỗ</a:t>
            </a:r>
            <a:r>
              <a:rPr lang="en-US" dirty="0"/>
              <a:t> </a:t>
            </a:r>
            <a:r>
              <a:rPr lang="en-US" dirty="0" err="1"/>
              <a:t>thoát</a:t>
            </a:r>
            <a:r>
              <a:rPr lang="en-US" dirty="0"/>
              <a:t> </a:t>
            </a:r>
            <a:r>
              <a:rPr lang="en-US" dirty="0" err="1"/>
              <a:t>nước</a:t>
            </a:r>
            <a:endParaRPr lang="en-US" dirty="0"/>
          </a:p>
          <a:p>
            <a:r>
              <a:rPr lang="vi-VN" dirty="0"/>
              <a:t>4- </a:t>
            </a:r>
            <a:r>
              <a:rPr lang="en-US" dirty="0" err="1"/>
              <a:t>Ống</a:t>
            </a:r>
            <a:r>
              <a:rPr lang="en-US" dirty="0"/>
              <a:t> </a:t>
            </a:r>
            <a:r>
              <a:rPr lang="en-US" dirty="0" err="1"/>
              <a:t>nước</a:t>
            </a:r>
            <a:r>
              <a:rPr lang="vi-VN" dirty="0"/>
              <a:t>;</a:t>
            </a:r>
          </a:p>
          <a:p>
            <a:r>
              <a:rPr lang="vi-VN" dirty="0"/>
              <a:t>5- </a:t>
            </a:r>
            <a:r>
              <a:rPr lang="en-US" dirty="0" err="1"/>
              <a:t>Ống</a:t>
            </a:r>
            <a:r>
              <a:rPr lang="en-US" dirty="0"/>
              <a:t> </a:t>
            </a:r>
            <a:r>
              <a:rPr lang="en-US" dirty="0" err="1"/>
              <a:t>góp</a:t>
            </a:r>
            <a:r>
              <a:rPr lang="en-US" dirty="0"/>
              <a:t> </a:t>
            </a:r>
            <a:r>
              <a:rPr lang="en-US" dirty="0" err="1"/>
              <a:t>lỏng</a:t>
            </a:r>
            <a:endParaRPr lang="en-US" dirty="0"/>
          </a:p>
          <a:p>
            <a:r>
              <a:rPr lang="vi-VN" dirty="0"/>
              <a:t>6-</a:t>
            </a:r>
            <a:r>
              <a:rPr lang="en-US" dirty="0"/>
              <a:t> </a:t>
            </a:r>
            <a:r>
              <a:rPr lang="en-US" dirty="0">
                <a:cs typeface="Times New Roman" pitchFamily="18" charset="0"/>
              </a:rPr>
              <a:t>Ố</a:t>
            </a:r>
            <a:r>
              <a:rPr lang="vi-VN" dirty="0">
                <a:cs typeface="Times New Roman" pitchFamily="18" charset="0"/>
              </a:rPr>
              <a:t>ng </a:t>
            </a:r>
            <a:r>
              <a:rPr lang="en-US" dirty="0" err="1">
                <a:cs typeface="Times New Roman" pitchFamily="18" charset="0"/>
              </a:rPr>
              <a:t>cân</a:t>
            </a:r>
            <a:r>
              <a:rPr lang="en-US" dirty="0">
                <a:cs typeface="Times New Roman" pitchFamily="18" charset="0"/>
              </a:rPr>
              <a:t> </a:t>
            </a:r>
            <a:r>
              <a:rPr lang="en-US" dirty="0" err="1">
                <a:cs typeface="Times New Roman" pitchFamily="18" charset="0"/>
              </a:rPr>
              <a:t>bằng</a:t>
            </a:r>
            <a:endParaRPr lang="en-US" dirty="0"/>
          </a:p>
          <a:p>
            <a:r>
              <a:rPr lang="vi-VN" dirty="0"/>
              <a:t>7-</a:t>
            </a:r>
            <a:r>
              <a:rPr lang="en-US" dirty="0"/>
              <a:t> Van </a:t>
            </a:r>
            <a:r>
              <a:rPr lang="en-US" dirty="0" err="1"/>
              <a:t>xả</a:t>
            </a:r>
            <a:r>
              <a:rPr lang="en-US" dirty="0"/>
              <a:t> </a:t>
            </a:r>
            <a:r>
              <a:rPr lang="en-US" dirty="0" err="1"/>
              <a:t>khí</a:t>
            </a:r>
            <a:endParaRPr lang="en-US" dirty="0"/>
          </a:p>
          <a:p>
            <a:r>
              <a:rPr lang="vi-VN" dirty="0"/>
              <a:t>8-</a:t>
            </a:r>
            <a:r>
              <a:rPr lang="en-US" dirty="0"/>
              <a:t> </a:t>
            </a:r>
            <a:r>
              <a:rPr lang="en-US" dirty="0" err="1"/>
              <a:t>Dàn</a:t>
            </a:r>
            <a:r>
              <a:rPr lang="en-US" dirty="0"/>
              <a:t> </a:t>
            </a:r>
            <a:r>
              <a:rPr lang="en-US" dirty="0" err="1"/>
              <a:t>ống</a:t>
            </a:r>
            <a:endParaRPr lang="en-US" dirty="0"/>
          </a:p>
          <a:p>
            <a:r>
              <a:rPr lang="vi-VN" dirty="0"/>
              <a:t>9-</a:t>
            </a:r>
            <a:r>
              <a:rPr lang="en-US" dirty="0"/>
              <a:t> Van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nước</a:t>
            </a:r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774C4EB-2C2F-4A14-A1D0-F24CE73F689A}"/>
              </a:ext>
            </a:extLst>
          </p:cNvPr>
          <p:cNvSpPr/>
          <p:nvPr/>
        </p:nvSpPr>
        <p:spPr>
          <a:xfrm>
            <a:off x="52949" y="6858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3.4.2. </a:t>
            </a:r>
            <a:r>
              <a:rPr lang="pt-BR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Thiết bị ngưng tụ kiểu t</a:t>
            </a:r>
            <a:r>
              <a:rPr lang="vi-VN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ư</a:t>
            </a:r>
            <a:r>
              <a:rPr lang="en-US" sz="2000" b="1" dirty="0" err="1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ới</a:t>
            </a:r>
            <a:endParaRPr lang="en-US" sz="20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EB1AB315-1CDE-402A-8D94-8243B15023DB}"/>
              </a:ext>
            </a:extLst>
          </p:cNvPr>
          <p:cNvSpPr/>
          <p:nvPr/>
        </p:nvSpPr>
        <p:spPr>
          <a:xfrm>
            <a:off x="216235" y="11430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B1.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n</a:t>
            </a:r>
            <a:r>
              <a:rPr lang="pt-BR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guyên lý hoạt động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65D2E1A9-A793-4577-8CC0-9D97BBE4B1D9}"/>
              </a:ext>
            </a:extLst>
          </p:cNvPr>
          <p:cNvSpPr/>
          <p:nvPr/>
        </p:nvSpPr>
        <p:spPr>
          <a:xfrm>
            <a:off x="1600201" y="42757"/>
            <a:ext cx="7543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3.4. THIẾT BỊ NGƯNG TỤ GIẢI NHIỆT BẰNG N</a:t>
            </a:r>
            <a:r>
              <a:rPr lang="vi-VN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Ư</a:t>
            </a:r>
            <a:r>
              <a:rPr lang="en-US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ỚC VÀ KHÔNG KHÍ</a:t>
            </a:r>
          </a:p>
        </p:txBody>
      </p:sp>
    </p:spTree>
    <p:extLst>
      <p:ext uri="{BB962C8B-B14F-4D97-AF65-F5344CB8AC3E}">
        <p14:creationId xmlns:p14="http://schemas.microsoft.com/office/powerpoint/2010/main" val="418015715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ay LTT\logo lytc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499832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7" name="Rectangle 6"/>
          <p:cNvSpPr/>
          <p:nvPr/>
        </p:nvSpPr>
        <p:spPr>
          <a:xfrm>
            <a:off x="1309686" y="0"/>
            <a:ext cx="7834314" cy="5044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16235" y="12954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B2.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Ưu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điểm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28600" y="1676400"/>
            <a:ext cx="876300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Hiệu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quả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trao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đổi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q ≈ 4500 W/m</a:t>
            </a:r>
            <a:r>
              <a:rPr lang="en-US" sz="2000" b="1" baseline="30000" dirty="0">
                <a:latin typeface="Arial" pitchFamily="34" charset="0"/>
                <a:cs typeface="Arial" pitchFamily="34" charset="0"/>
              </a:rPr>
              <a:t>2 </a:t>
            </a: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Suất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hao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kim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loại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nhỏ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Cấu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tạo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đơn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giản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dễ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tạo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lắp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đặt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sinh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nguồn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khác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nhau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Giá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rẻ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hơn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so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thiết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bị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ngưng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tụ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khác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28600" y="3321784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B3.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Nhược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điểm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40965" y="3702784"/>
            <a:ext cx="8763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bắn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tung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tóe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mất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vệ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sinh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thụ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khá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tương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đương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ngưng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ống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vỏ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Bị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mòn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hóa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mạnh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do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tiếp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xúc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khí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Hiệu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quả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giải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phụ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thuộc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thời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tiết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thay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đổi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theo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mùa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r>
              <a:rPr lang="en-US" sz="2000" b="1" dirty="0" err="1">
                <a:latin typeface="Arial" pitchFamily="34" charset="0"/>
                <a:cs typeface="Arial" pitchFamily="34" charset="0"/>
              </a:rPr>
              <a:t>Chỉ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thích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lắp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ngoài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trời</a:t>
            </a: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endParaRPr lang="en-US" sz="2000" b="1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endParaRPr lang="en-US" sz="2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81F44B6-E8A4-48A4-B609-845D304EC86A}"/>
              </a:ext>
            </a:extLst>
          </p:cNvPr>
          <p:cNvSpPr/>
          <p:nvPr/>
        </p:nvSpPr>
        <p:spPr>
          <a:xfrm>
            <a:off x="52949" y="6858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3.4.2. </a:t>
            </a:r>
            <a:r>
              <a:rPr lang="pt-BR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Thiết bị ngưng tụ kiểu t</a:t>
            </a:r>
            <a:r>
              <a:rPr lang="vi-VN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ư</a:t>
            </a:r>
            <a:r>
              <a:rPr lang="en-US" sz="2000" b="1" dirty="0" err="1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ới</a:t>
            </a:r>
            <a:endParaRPr lang="en-US" sz="20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B1EF917-3813-4991-BFD4-26CDCCC3CD71}"/>
              </a:ext>
            </a:extLst>
          </p:cNvPr>
          <p:cNvSpPr/>
          <p:nvPr/>
        </p:nvSpPr>
        <p:spPr>
          <a:xfrm>
            <a:off x="1600201" y="42757"/>
            <a:ext cx="7543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3.4. THIẾT BỊ NGƯNG TỤ GIẢI NHIỆT BẰNG N</a:t>
            </a:r>
            <a:r>
              <a:rPr lang="vi-VN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Ư</a:t>
            </a:r>
            <a:r>
              <a:rPr lang="en-US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ỚC VÀ KHÔNG KHÍ</a:t>
            </a:r>
          </a:p>
        </p:txBody>
      </p:sp>
    </p:spTree>
    <p:extLst>
      <p:ext uri="{BB962C8B-B14F-4D97-AF65-F5344CB8AC3E}">
        <p14:creationId xmlns:p14="http://schemas.microsoft.com/office/powerpoint/2010/main" val="16227266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ay LTT\logo lytc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499832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7" name="Rectangle 6"/>
          <p:cNvSpPr/>
          <p:nvPr/>
        </p:nvSpPr>
        <p:spPr>
          <a:xfrm>
            <a:off x="1309686" y="0"/>
            <a:ext cx="7834314" cy="5044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16235" y="1251856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C1.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n</a:t>
            </a:r>
            <a:r>
              <a:rPr lang="pt-BR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guyên lý hoạt động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3188" name="Picture 4" descr="D:\Day LTT\Ky thuat lanh\15CĐ-NL3\how-fridge-works-ictcrop_ga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73511" y="1600200"/>
            <a:ext cx="3370489" cy="3808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189" name="Picture 5" descr="D:\Day LTT\Ky thuat lanh\15CĐ-NL3\Lednička_Zanussi_ZRA_319_SW,_celkový_pohled_na_zadní_část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1676400"/>
            <a:ext cx="2800350" cy="3732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52949" y="7620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3.5.1. </a:t>
            </a:r>
            <a:r>
              <a:rPr lang="pt-BR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Loại đối lưu tự nhiên</a:t>
            </a:r>
            <a:endParaRPr lang="en-US" sz="20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3190" name="Picture 6" descr="D:\Day LTT\Ky thuat lanh\15CĐ-NL3\09a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49" y="1676401"/>
            <a:ext cx="2838354" cy="3732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216235" y="5408787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C2.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Đặc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sử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dụng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57200" y="5754469"/>
            <a:ext cx="64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US" b="1" dirty="0" err="1">
                <a:latin typeface="Arial" pitchFamily="34" charset="0"/>
                <a:cs typeface="Arial" pitchFamily="34" charset="0"/>
              </a:rPr>
              <a:t>Chỉ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rất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nhỏ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>
              <a:buFontTx/>
              <a:buChar char="-"/>
            </a:pPr>
            <a:r>
              <a:rPr lang="en-US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số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truyền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khoảng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6 ÷ 7 W/m</a:t>
            </a:r>
            <a:r>
              <a:rPr lang="en-US" b="1" baseline="30000" dirty="0">
                <a:latin typeface="Arial" pitchFamily="34" charset="0"/>
                <a:cs typeface="Arial" pitchFamily="34" charset="0"/>
              </a:rPr>
              <a:t>2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B3A407AC-1F8C-4A57-8959-2F8BA69DD2BA}"/>
              </a:ext>
            </a:extLst>
          </p:cNvPr>
          <p:cNvSpPr/>
          <p:nvPr/>
        </p:nvSpPr>
        <p:spPr>
          <a:xfrm>
            <a:off x="1600201" y="42757"/>
            <a:ext cx="7543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3.5. THIẾT BỊ NGƯNG TỤ GIẢI NHIỆT BẰNG KHÔNG KHÍ</a:t>
            </a:r>
          </a:p>
        </p:txBody>
      </p:sp>
    </p:spTree>
    <p:extLst>
      <p:ext uri="{BB962C8B-B14F-4D97-AF65-F5344CB8AC3E}">
        <p14:creationId xmlns:p14="http://schemas.microsoft.com/office/powerpoint/2010/main" val="12889744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ay LTT\logo lytc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499832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6" name="Rectangle 5"/>
          <p:cNvSpPr/>
          <p:nvPr/>
        </p:nvSpPr>
        <p:spPr>
          <a:xfrm>
            <a:off x="1309686" y="0"/>
            <a:ext cx="7834314" cy="5044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4214" name="Picture 6" descr="D:\Day LTT\Ky thuat lanh\15CĐ-NL3\images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2423840"/>
            <a:ext cx="4498536" cy="2993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216235" y="12954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D1.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n</a:t>
            </a:r>
            <a:r>
              <a:rPr lang="pt-BR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guyên lý hoạt động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2949" y="89529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3.5.2. </a:t>
            </a:r>
            <a:r>
              <a:rPr lang="pt-BR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Loại đối lưu cưỡng bức</a:t>
            </a:r>
            <a:endParaRPr lang="en-US" sz="20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4216" name="Picture 8" descr="D:\Day LTT\Ky thuat lanh\15CĐ-NL3\ECAirCoolConFig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57" y="2115368"/>
            <a:ext cx="4385243" cy="3610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48702709-447F-47C1-85ED-F6F6B85254CD}"/>
              </a:ext>
            </a:extLst>
          </p:cNvPr>
          <p:cNvSpPr/>
          <p:nvPr/>
        </p:nvSpPr>
        <p:spPr>
          <a:xfrm>
            <a:off x="1600201" y="42757"/>
            <a:ext cx="7543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3.4. THIẾT BỊ NGƯNG TỤ GIẢI NHIỆT BẰNG KHÔNG KHÍ</a:t>
            </a:r>
          </a:p>
        </p:txBody>
      </p:sp>
    </p:spTree>
    <p:extLst>
      <p:ext uri="{BB962C8B-B14F-4D97-AF65-F5344CB8AC3E}">
        <p14:creationId xmlns:p14="http://schemas.microsoft.com/office/powerpoint/2010/main" val="18409441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ay LTT\Ky thuat lanh\15CĐ-NL3\ngung tu gi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826257"/>
            <a:ext cx="3581400" cy="2342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D:\Day LTT\Ky thuat lanh\15CĐ-NL3\Fin-Evaporator-for-Refrigeration-Syste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5228" y="1900428"/>
            <a:ext cx="2514600" cy="2061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D:\Day LTT\Ky thuat lanh\15CĐ-NL3\LG-Inverter-V-AS-W186C2U1-OutDoor-Unit-Front-View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2102140"/>
            <a:ext cx="2533650" cy="1859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D:\Day LTT\logo lytc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499832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10" name="Rectangle 9"/>
          <p:cNvSpPr/>
          <p:nvPr/>
        </p:nvSpPr>
        <p:spPr>
          <a:xfrm>
            <a:off x="1309686" y="0"/>
            <a:ext cx="7834314" cy="5044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216235" y="12954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D1.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Cấu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tạo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n</a:t>
            </a:r>
            <a:r>
              <a:rPr lang="pt-BR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guyên lý hoạt động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2949" y="89529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3.5.2. </a:t>
            </a:r>
            <a:r>
              <a:rPr lang="pt-BR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Loại đối lưu cưỡng bức</a:t>
            </a:r>
            <a:endParaRPr lang="en-US" sz="20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05349" y="43434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D2.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Đặc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sử</a:t>
            </a:r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dụng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57200" y="4724400"/>
            <a:ext cx="838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en-US" b="1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rộng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rãi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ĐHKK,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tủ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lạnh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thương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nghiệp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…</a:t>
            </a:r>
          </a:p>
          <a:p>
            <a:pPr marL="342900" indent="-342900">
              <a:buFontTx/>
              <a:buChar char="-"/>
            </a:pPr>
            <a:r>
              <a:rPr lang="en-US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số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truyền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khoảng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30 ÷ 35 W/m</a:t>
            </a:r>
            <a:r>
              <a:rPr lang="en-US" b="1" baseline="30000" dirty="0">
                <a:latin typeface="Arial" pitchFamily="34" charset="0"/>
                <a:cs typeface="Arial" pitchFamily="34" charset="0"/>
              </a:rPr>
              <a:t>2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40DC860-94F9-4187-A375-665AB7E5BB44}"/>
              </a:ext>
            </a:extLst>
          </p:cNvPr>
          <p:cNvSpPr/>
          <p:nvPr/>
        </p:nvSpPr>
        <p:spPr>
          <a:xfrm>
            <a:off x="1600201" y="42757"/>
            <a:ext cx="7543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3.5. THIẾT BỊ NGƯNG TỤ GIẢI NHIỆT BẰNG KHÔNG KHÍ</a:t>
            </a:r>
          </a:p>
        </p:txBody>
      </p:sp>
    </p:spTree>
    <p:extLst>
      <p:ext uri="{BB962C8B-B14F-4D97-AF65-F5344CB8AC3E}">
        <p14:creationId xmlns:p14="http://schemas.microsoft.com/office/powerpoint/2010/main" val="405045652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ay LTT\logo lytc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499832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5" name="Rectangle 4"/>
          <p:cNvSpPr/>
          <p:nvPr/>
        </p:nvSpPr>
        <p:spPr>
          <a:xfrm>
            <a:off x="52949" y="5334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Thiết bị ngưng tụ giải nhiệt bằng không khí</a:t>
            </a:r>
            <a:endParaRPr lang="en-US" sz="20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309686" y="0"/>
            <a:ext cx="7834314" cy="50442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05349" y="9906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Ưu</a:t>
            </a:r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điểm</a:t>
            </a:r>
            <a:endParaRPr lang="en-US" sz="20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57200" y="1371600"/>
            <a:ext cx="8534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en-US" b="1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nước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chi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phí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vận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hành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thấp</a:t>
            </a:r>
            <a:endParaRPr lang="en-US" b="1" dirty="0">
              <a:latin typeface="Arial" pitchFamily="34" charset="0"/>
              <a:cs typeface="Arial" pitchFamily="34" charset="0"/>
            </a:endParaRPr>
          </a:p>
          <a:p>
            <a:pPr marL="285750" indent="-285750">
              <a:buFontTx/>
              <a:buChar char="-"/>
            </a:pPr>
            <a:r>
              <a:rPr lang="en-US" b="1" dirty="0" err="1">
                <a:latin typeface="Arial" pitchFamily="34" charset="0"/>
                <a:cs typeface="Arial" pitchFamily="34" charset="0"/>
              </a:rPr>
              <a:t>Không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sử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bơm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tháp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giải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…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ít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ảnh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hưởng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đến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xung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quanh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285750" indent="-285750">
              <a:buFontTx/>
              <a:buChar char="-"/>
            </a:pPr>
            <a:r>
              <a:rPr lang="en-US" b="1" dirty="0" err="1">
                <a:latin typeface="Arial" pitchFamily="34" charset="0"/>
                <a:cs typeface="Arial" pitchFamily="34" charset="0"/>
              </a:rPr>
              <a:t>Lắp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đặt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ở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vị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trí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như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treo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tường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nóc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nhà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…</a:t>
            </a:r>
          </a:p>
          <a:p>
            <a:pPr marL="285750" indent="-285750">
              <a:buFontTx/>
              <a:buChar char="-"/>
            </a:pPr>
            <a:r>
              <a:rPr lang="en-US" b="1" dirty="0" err="1">
                <a:latin typeface="Arial" pitchFamily="34" charset="0"/>
                <a:cs typeface="Arial" pitchFamily="34" charset="0"/>
              </a:rPr>
              <a:t>Ít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hư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hỏng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ăn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mòn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05349" y="25908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Nhược</a:t>
            </a:r>
            <a:r>
              <a:rPr lang="en-US" sz="2000" b="1" dirty="0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3333FF"/>
                </a:solidFill>
                <a:latin typeface="Arial" pitchFamily="34" charset="0"/>
                <a:cs typeface="Arial" pitchFamily="34" charset="0"/>
              </a:rPr>
              <a:t>điểm</a:t>
            </a:r>
            <a:endParaRPr lang="en-US" sz="2000" b="1" dirty="0">
              <a:solidFill>
                <a:srgbClr val="3333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57200" y="3039070"/>
            <a:ext cx="8534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Tx/>
              <a:buChar char="-"/>
            </a:pPr>
            <a:r>
              <a:rPr lang="en-US" b="1" dirty="0" err="1">
                <a:latin typeface="Arial" pitchFamily="34" charset="0"/>
                <a:cs typeface="Arial" pitchFamily="34" charset="0"/>
              </a:rPr>
              <a:t>Mật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dòng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thấp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kết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cấu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khá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cồng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kềnh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chỉ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thích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hợp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hệ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thống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công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suất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nhỏ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,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bình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285750" indent="-285750">
              <a:buFontTx/>
              <a:buChar char="-"/>
            </a:pPr>
            <a:r>
              <a:rPr lang="en-US" b="1" dirty="0" err="1">
                <a:latin typeface="Arial" pitchFamily="34" charset="0"/>
                <a:cs typeface="Arial" pitchFamily="34" charset="0"/>
              </a:rPr>
              <a:t>Hiệu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quả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giải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phụ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thuộc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nhiều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vào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điều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kiện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khí</a:t>
            </a:r>
            <a:r>
              <a:rPr lang="en-US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latin typeface="Arial" pitchFamily="34" charset="0"/>
                <a:cs typeface="Arial" pitchFamily="34" charset="0"/>
              </a:rPr>
              <a:t>hậu</a:t>
            </a:r>
            <a:endParaRPr lang="en-US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B0B0B8B-5BE8-438B-B621-AEF257BB2D2D}"/>
              </a:ext>
            </a:extLst>
          </p:cNvPr>
          <p:cNvSpPr/>
          <p:nvPr/>
        </p:nvSpPr>
        <p:spPr>
          <a:xfrm>
            <a:off x="1600201" y="42757"/>
            <a:ext cx="7543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3.5. THIẾT BỊ NGƯNG TỤ GIẢI NHIỆT BẰNG N</a:t>
            </a:r>
            <a:r>
              <a:rPr lang="vi-VN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Ư</a:t>
            </a:r>
            <a:r>
              <a:rPr lang="en-US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ỚC VÀ KHÔNG KHÍ</a:t>
            </a:r>
          </a:p>
        </p:txBody>
      </p:sp>
    </p:spTree>
    <p:extLst>
      <p:ext uri="{BB962C8B-B14F-4D97-AF65-F5344CB8AC3E}">
        <p14:creationId xmlns:p14="http://schemas.microsoft.com/office/powerpoint/2010/main" val="6723276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682347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13677</TotalTime>
  <Words>1960</Words>
  <Application>Microsoft Office PowerPoint</Application>
  <PresentationFormat>On-screen Show (4:3)</PresentationFormat>
  <Paragraphs>207</Paragraphs>
  <Slides>23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1" baseType="lpstr">
      <vt:lpstr>Arial</vt:lpstr>
      <vt:lpstr>Calibri</vt:lpstr>
      <vt:lpstr>Century Gothic</vt:lpstr>
      <vt:lpstr>Courier New</vt:lpstr>
      <vt:lpstr>Palatino Linotype</vt:lpstr>
      <vt:lpstr>Symbol</vt:lpstr>
      <vt:lpstr>Times New Roman</vt:lpstr>
      <vt:lpstr>Executive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Hoang Van Viet</dc:creator>
  <cp:lastModifiedBy>asus</cp:lastModifiedBy>
  <cp:revision>938</cp:revision>
  <dcterms:created xsi:type="dcterms:W3CDTF">2006-08-16T00:00:00Z</dcterms:created>
  <dcterms:modified xsi:type="dcterms:W3CDTF">2019-03-15T04:01:39Z</dcterms:modified>
</cp:coreProperties>
</file>